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78_1246B1BE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1" r:id="rId6"/>
    <p:sldId id="693" r:id="rId7"/>
    <p:sldId id="260" r:id="rId8"/>
    <p:sldId id="282" r:id="rId9"/>
    <p:sldId id="377" r:id="rId10"/>
    <p:sldId id="376" r:id="rId11"/>
    <p:sldId id="271" r:id="rId12"/>
    <p:sldId id="379" r:id="rId13"/>
    <p:sldId id="692" r:id="rId14"/>
    <p:sldId id="380" r:id="rId15"/>
    <p:sldId id="275" r:id="rId16"/>
    <p:sldId id="668" r:id="rId17"/>
    <p:sldId id="689" r:id="rId18"/>
    <p:sldId id="265" r:id="rId19"/>
    <p:sldId id="672" r:id="rId20"/>
    <p:sldId id="673" r:id="rId21"/>
    <p:sldId id="306" r:id="rId22"/>
    <p:sldId id="677" r:id="rId23"/>
    <p:sldId id="374" r:id="rId24"/>
    <p:sldId id="676" r:id="rId25"/>
    <p:sldId id="263" r:id="rId26"/>
    <p:sldId id="301" r:id="rId27"/>
    <p:sldId id="678" r:id="rId28"/>
    <p:sldId id="694" r:id="rId29"/>
    <p:sldId id="267" r:id="rId30"/>
    <p:sldId id="695" r:id="rId31"/>
    <p:sldId id="690" r:id="rId32"/>
    <p:sldId id="262" r:id="rId33"/>
    <p:sldId id="685" r:id="rId34"/>
    <p:sldId id="688" r:id="rId35"/>
    <p:sldId id="680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F9170-CFB2-74D1-C15C-0009556DFD58}" name="lucas.harris" initials="l" userId="S::lucas.harris@noaa.gov::3a46c149-fe7a-432c-85fb-c650fa84c1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/>
    <p:restoredTop sz="93061"/>
  </p:normalViewPr>
  <p:slideViewPr>
    <p:cSldViewPr snapToGrid="0" showGuides="1">
      <p:cViewPr varScale="1">
        <p:scale>
          <a:sx n="119" d="100"/>
          <a:sy n="119" d="100"/>
        </p:scale>
        <p:origin x="5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omments/modernComment_178_1246B1B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EF550AD-4739-F644-A254-F350658E8365}" authorId="{7BCF9170-CFB2-74D1-C15C-0009556DFD58}" status="resolved" created="2023-04-07T15:16:24.879" complete="100000">
    <pc:sldMkLst xmlns:pc="http://schemas.microsoft.com/office/powerpoint/2013/main/command">
      <pc:docMk/>
      <pc:sldMk cId="306622910" sldId="376"/>
    </pc:sldMkLst>
    <p188:txBody>
      <a:bodyPr/>
      <a:lstStyle/>
      <a:p>
        <a:r>
          <a:rPr lang="en-US"/>
          <a:t>Needs work; include funding sources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D83A2-668B-3A48-AEF8-4A0AFE098736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071E5-2FAC-DA42-BE5C-9104ADDCB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7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95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Improvements to clouds and land surface in C-SHiELD (especially stratiform </a:t>
            </a:r>
            <a:r>
              <a:rPr lang="en-US" dirty="0" err="1"/>
              <a:t>precip</a:t>
            </a:r>
            <a:r>
              <a:rPr lang="en-US" dirty="0"/>
              <a:t> and anvils) have led to significant improvements in large-scale skill important for medium-range convective-scale prediction. This has long been appreciated in tropical convection but is a new area for continental convection. Variable-resolution models like C-SHiELD are the future of weather prediction.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Also: Goddard’s 6.5-km global model skillfully forecasts severe weather!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53CD-66F8-0F41-9D00-C592EAF827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39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9aa7ef45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09aa7ef45d_0_5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09aa7ef45d_0_5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827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importance of </a:t>
            </a:r>
            <a:r>
              <a:rPr lang="en-US" dirty="0" err="1"/>
              <a:t>numerics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53CD-66F8-0F41-9D00-C592EAF827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28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Enhanced resolution improves MJO through better precipitation and diurnal cycle over Maritime Continent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76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FV3-based NASA and GFDL GSRMs in development since 2008</a:t>
            </a:r>
          </a:p>
          <a:p>
            <a:endParaRPr lang="en-US" dirty="0"/>
          </a:p>
          <a:p>
            <a:r>
              <a:rPr lang="en-US" dirty="0"/>
              <a:t>Open question: What are GSRMs good for? ML is one answer; year-round tool could be a great tool for understanding convective-scale impacts on synoptic and global circulations on timescales longer than a day: important for larger domains.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53CD-66F8-0F41-9D00-C592EAF827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43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only one year and thus has limitations.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82E62-6B51-FE47-A0FF-335FD02CDE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65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071E5-2FAC-DA42-BE5C-9104ADDCBB4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03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FV3 Portal: </a:t>
            </a:r>
            <a:r>
              <a:rPr lang="en-US" sz="1200" dirty="0"/>
              <a:t>Central location for FV3 information including publications, scientific documentation, use cases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Github</a:t>
            </a:r>
            <a:r>
              <a:rPr lang="en-US" dirty="0"/>
              <a:t>: </a:t>
            </a:r>
            <a:r>
              <a:rPr lang="en-US" sz="1200" dirty="0"/>
              <a:t>Official site for releases, examples, issue tracking, documentation, and more.</a:t>
            </a:r>
          </a:p>
        </p:txBody>
      </p:sp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42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53CD-66F8-0F41-9D00-C592EAF827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14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powerful tool for process modeling!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EA07-DC74-BE4D-90D4-3E5795B113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85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Building on the powerful GFS legacy of Hua-Lu Pan and Joe Sela</a:t>
            </a:r>
          </a:p>
          <a:p>
            <a:r>
              <a:rPr lang="en-US" dirty="0" err="1"/>
              <a:t>Fanglin</a:t>
            </a:r>
            <a:r>
              <a:rPr lang="en-US" dirty="0"/>
              <a:t>, Jun et al. doing really great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071E5-2FAC-DA42-BE5C-9104ADDCBB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53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“Climate thinking”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071E5-2FAC-DA42-BE5C-9104ADDCBB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8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8743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 has ported GT4py FV3 into GEOS</a:t>
            </a:r>
          </a:p>
          <a:p>
            <a:r>
              <a:rPr lang="en-US" dirty="0"/>
              <a:t>Pace: DSL + Python-wrapped model instrumented for ML applications</a:t>
            </a:r>
          </a:p>
          <a:p>
            <a:r>
              <a:rPr lang="en-US" dirty="0"/>
              <a:t>Python wrapper is super cool! Powerful prototyping, debugging, instrumentation, diagnostics, unit testing, plug-ins (ML!) and more!</a:t>
            </a:r>
            <a:br>
              <a:rPr lang="en-US" dirty="0"/>
            </a:br>
            <a:r>
              <a:rPr lang="en-US" dirty="0"/>
              <a:t>Technology transition to NOAA underway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C0DB5-BD40-CC46-A4DD-BCC27FDE38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72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Turns our powerful truck into a real hot rod!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C0DB5-BD40-CC46-A4DD-BCC27FDE38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4A3-DD29-5FB6-EC96-DF911B4DD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9FEB6-CFFD-BAE1-2997-C8FB9E725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155F0-101E-359D-6A68-7C5FFFE4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0D58A-ADC2-7A25-6593-5FB432BF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91E42-96C3-8904-9913-5BB2F4C9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5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F216-7F05-D848-25C3-7B185B80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4F49D-952D-425F-68C6-B8EC8270D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71715-C2DB-217A-5881-B6DC3C5C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4159E-C74B-D79C-5116-E887BFA6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0A694-1C82-DB86-33B6-FF84E722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3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8241C-DDFE-FBEA-3A23-CC603C333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0E18F-6204-3736-9486-59289B13D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497E-AD04-67D2-CFD1-E2D58367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4DBE0-15AA-86DB-F050-3EC828E2C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7F688-3F6D-C071-DD5E-56EDB4E6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Content">
  <p:cSld name="Left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281859" y="2"/>
            <a:ext cx="11628283" cy="6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0" y="686226"/>
            <a:ext cx="6096000" cy="56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658418" y="6408579"/>
            <a:ext cx="70128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8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668F-AB1F-405D-87B0-7134AE5E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4568B-C8C8-B33B-323B-84B29A1F9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DC619-4C53-06DC-2C27-15F36EA6A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E280D-3B2D-CD07-43F7-01D09D1D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7FB5B-9DD5-F5EF-47E7-1AC677C6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9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76BF4-D7E1-8709-D582-621539D9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3175B-7C2F-C765-976E-2F3E25E66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CBF19-BF71-3626-D710-06EAC72F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10E70-5E94-2D75-E5AA-BBFF6D256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CABB7-A0D5-4582-53E9-BF3CD706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4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6B772-A15D-3F6C-C36A-F60B6583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A1ACD-ACA6-712B-56ED-08D01C416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3FF9-8A14-1DE4-B173-4ABE5AE55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986CF-3390-D75D-25E2-945FA53A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4C0AD-CF78-FA15-9C48-0367C975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D74C5-FD9A-93C7-F222-73B934DC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8C242-C84A-2A61-C2DD-59373CA1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18AAE-AAB6-9CA7-8FC5-58BB69567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66AEB-0030-E97B-FBF0-BE75AD477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B19BB4-7A81-5FA9-3475-CCFE62A0F7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16302-F88D-0129-7327-54C2A1D00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E87160-9BD8-C184-9EB5-E83E2C9D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2F9F0-E6F0-C00B-8231-1AD98C42D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42CF2-E42A-51FE-4644-30877742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5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E5B6E-980D-A2A1-EC0E-21D6558D4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0FE8FC-B273-97D7-EBE1-9CC950AA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AAFA1-D53B-2329-2814-FFA69041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C4A46-6354-3856-5616-78777EB5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3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E7E0C6-1970-B39A-1679-40B84237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CFB98-7438-90EC-A4F6-33002FE90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8D091-3A83-8899-16CD-119E4725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4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29B0-57C2-2F89-02D4-300FEC4D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5E3E-D2CF-8EAA-6E7C-07800CC4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E0872-B331-2DF1-A818-E08631A41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82E48-8281-6095-BA87-7114A83B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1466E-B34A-7DC8-3DF4-C336DF6DA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43F3C-4F4C-B914-C73B-151F9A63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9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28002-D299-F032-E942-B609FEB6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6C73F-85A2-BD29-E9A0-B5BD0AF23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A8B9C-8590-35C1-65C4-18E8D433C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8E82B-AB99-E8C4-6537-86813DE1F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968B5-4CCE-62CB-F0F8-82C2E37D4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8142D-A75E-9D6B-FB16-A21D7280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7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F0CE8-7727-22BB-BFDF-A9E21B58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14E3B-AFA9-4482-1969-858DDA507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68BB1-15C6-246E-47B3-A389E1FB2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7DDDB-CCB2-D740-B3B9-C2B12499A17A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DD3A-D6BA-3C4B-78EB-FAF2895C8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22998-99B7-3B9F-5200-A565D6342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B28FC-2BF9-5143-A46A-737E318F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8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78_1246B1BE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fdl.noaa.gov/shiel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cf.anl.gov/files/anl_05_16_2013_0.pdf" TargetMode="Externa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5.pn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fdl.noaa.gov/fv3" TargetMode="External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hyperlink" Target="http://www.gfdl.noaa.gov/shiel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fdl.noaa.gov/noaa-research-global-nest-initiativ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fdl.noaa.gov/fv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github.com/NOAA-GFDL/GFDL_atmos_cubed_spher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tif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tiff"/><Relationship Id="rId4" Type="http://schemas.openxmlformats.org/officeDocument/2006/relationships/image" Target="../media/image13.tiff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E343-0738-A856-F6B3-873E55AC0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7809"/>
            <a:ext cx="9144000" cy="3152154"/>
          </a:xfrm>
        </p:spPr>
        <p:txBody>
          <a:bodyPr>
            <a:normAutofit/>
          </a:bodyPr>
          <a:lstStyle/>
          <a:p>
            <a:r>
              <a:rPr lang="en-US" sz="6600" dirty="0"/>
              <a:t>At the Intersection </a:t>
            </a:r>
            <a:br>
              <a:rPr lang="en-US" sz="6600" dirty="0"/>
            </a:br>
            <a:r>
              <a:rPr lang="en-US" sz="6600" dirty="0"/>
              <a:t>of Weather and Climate</a:t>
            </a:r>
            <a:br>
              <a:rPr lang="en-US" sz="4400" dirty="0"/>
            </a:br>
            <a:r>
              <a:rPr lang="en-US" sz="4000" dirty="0"/>
              <a:t>The NOAA Research Global-Nest Initiative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6A27F-7404-E97D-0E74-0D15DF547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10334"/>
            <a:ext cx="9144000" cy="941262"/>
          </a:xfrm>
        </p:spPr>
        <p:txBody>
          <a:bodyPr/>
          <a:lstStyle/>
          <a:p>
            <a:r>
              <a:rPr lang="en-US" dirty="0"/>
              <a:t>Lucas Harris</a:t>
            </a:r>
          </a:p>
          <a:p>
            <a:r>
              <a:rPr lang="en-US" dirty="0"/>
              <a:t>UFS Webinar, 13 April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D7585-8176-856B-3818-6B7FA19CE00F}"/>
              </a:ext>
            </a:extLst>
          </p:cNvPr>
          <p:cNvSpPr txBox="1"/>
          <p:nvPr/>
        </p:nvSpPr>
        <p:spPr>
          <a:xfrm>
            <a:off x="3051315" y="4005469"/>
            <a:ext cx="609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multi-center, public-private-academic collaboration between </a:t>
            </a:r>
            <a:br>
              <a:rPr lang="en-US" dirty="0"/>
            </a:br>
            <a:r>
              <a:rPr lang="en-US" dirty="0"/>
              <a:t>GFDL, AOML, NSSL, GSL, Princeton CIMES, EMC, and AI2</a:t>
            </a:r>
          </a:p>
        </p:txBody>
      </p:sp>
    </p:spTree>
    <p:extLst>
      <p:ext uri="{BB962C8B-B14F-4D97-AF65-F5344CB8AC3E}">
        <p14:creationId xmlns:p14="http://schemas.microsoft.com/office/powerpoint/2010/main" val="1034758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D6A3-9ADC-D917-0CC4-707E8B366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334"/>
            <a:ext cx="10515600" cy="1325563"/>
          </a:xfrm>
        </p:spPr>
        <p:txBody>
          <a:bodyPr/>
          <a:lstStyle/>
          <a:p>
            <a:r>
              <a:rPr lang="en-US" dirty="0"/>
              <a:t>FV3 Ongoing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382B7-8839-DF4F-09FA-BDD9FC70A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287"/>
            <a:ext cx="10515600" cy="4535418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/>
              <a:t>Duo-Grid &amp; LMARS</a:t>
            </a:r>
          </a:p>
          <a:p>
            <a:pPr lvl="1"/>
            <a:r>
              <a:rPr lang="en-US" dirty="0"/>
              <a:t>GFDL; WPO-funded</a:t>
            </a:r>
          </a:p>
          <a:p>
            <a:r>
              <a:rPr lang="en-US" dirty="0"/>
              <a:t>Advanced nesting: telescoping, moving, and vertical nests</a:t>
            </a:r>
          </a:p>
          <a:p>
            <a:pPr lvl="1"/>
            <a:r>
              <a:rPr lang="en-US" dirty="0"/>
              <a:t>GFDL, AOML, GSL; </a:t>
            </a:r>
            <a:r>
              <a:rPr lang="en-US" dirty="0" err="1"/>
              <a:t>HurrSup</a:t>
            </a:r>
            <a:r>
              <a:rPr lang="en-US" dirty="0"/>
              <a:t>-funded</a:t>
            </a:r>
          </a:p>
          <a:p>
            <a:r>
              <a:rPr lang="en-US" dirty="0"/>
              <a:t>Super-regular regional domain</a:t>
            </a:r>
          </a:p>
          <a:p>
            <a:pPr lvl="1"/>
            <a:r>
              <a:rPr lang="en-US" dirty="0"/>
              <a:t>EMC &amp; GSL; </a:t>
            </a:r>
            <a:r>
              <a:rPr lang="en-US" dirty="0" err="1"/>
              <a:t>HurrSup</a:t>
            </a:r>
            <a:r>
              <a:rPr lang="en-US" dirty="0"/>
              <a:t>-funded</a:t>
            </a:r>
          </a:p>
          <a:p>
            <a:r>
              <a:rPr lang="en-US" dirty="0"/>
              <a:t>Whole and deep atmospheres</a:t>
            </a:r>
          </a:p>
          <a:p>
            <a:pPr lvl="1"/>
            <a:r>
              <a:rPr lang="en-US" dirty="0"/>
              <a:t>EMC &amp; SWPC</a:t>
            </a:r>
          </a:p>
          <a:p>
            <a:r>
              <a:rPr lang="en-US" dirty="0"/>
              <a:t>Integrated physics</a:t>
            </a:r>
          </a:p>
          <a:p>
            <a:pPr lvl="1"/>
            <a:r>
              <a:rPr lang="en-US" dirty="0"/>
              <a:t>GFDL, AOML, EMC</a:t>
            </a:r>
            <a:br>
              <a:rPr lang="en-US" dirty="0"/>
            </a:br>
            <a:r>
              <a:rPr lang="en-US" dirty="0"/>
              <a:t>WPO + STI-funded</a:t>
            </a:r>
          </a:p>
          <a:p>
            <a:r>
              <a:rPr lang="en-US" dirty="0"/>
              <a:t>New advection and vertical remapping operators</a:t>
            </a:r>
          </a:p>
          <a:p>
            <a:pPr lvl="1"/>
            <a:r>
              <a:rPr lang="en-US" dirty="0"/>
              <a:t>GFDL</a:t>
            </a:r>
          </a:p>
          <a:p>
            <a:r>
              <a:rPr lang="en-US" dirty="0"/>
              <a:t>Semi-implicit solver revisions</a:t>
            </a:r>
          </a:p>
          <a:p>
            <a:pPr lvl="1"/>
            <a:r>
              <a:rPr lang="en-US" dirty="0"/>
              <a:t>GFDL + EMC</a:t>
            </a:r>
          </a:p>
          <a:p>
            <a:r>
              <a:rPr lang="en-US" dirty="0"/>
              <a:t>Subgrid turbulence</a:t>
            </a:r>
          </a:p>
          <a:p>
            <a:pPr lvl="1"/>
            <a:r>
              <a:rPr lang="en-US" dirty="0"/>
              <a:t>GFDL, Clemson, FIU, AOML</a:t>
            </a:r>
            <a:br>
              <a:rPr lang="en-US" dirty="0"/>
            </a:br>
            <a:r>
              <a:rPr lang="en-US" dirty="0"/>
              <a:t>JTTI-funded</a:t>
            </a:r>
          </a:p>
          <a:p>
            <a:r>
              <a:rPr lang="en-US" dirty="0"/>
              <a:t>GitHub CI/CD</a:t>
            </a:r>
          </a:p>
          <a:p>
            <a:pPr lvl="1"/>
            <a:r>
              <a:rPr lang="en-US" dirty="0"/>
              <a:t>GFDL; UFS R2O funded</a:t>
            </a:r>
          </a:p>
          <a:p>
            <a:r>
              <a:rPr lang="en-US" dirty="0"/>
              <a:t>FV3 Adjoint</a:t>
            </a:r>
          </a:p>
          <a:p>
            <a:pPr lvl="1"/>
            <a:r>
              <a:rPr lang="en-US" dirty="0"/>
              <a:t>GMAO &amp; JSCDA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99E41-040C-A90B-73DA-CE03243E2507}"/>
              </a:ext>
            </a:extLst>
          </p:cNvPr>
          <p:cNvSpPr/>
          <p:nvPr/>
        </p:nvSpPr>
        <p:spPr>
          <a:xfrm>
            <a:off x="298173" y="5835111"/>
            <a:ext cx="11595653" cy="9335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“A key element that makes collaborations successful is having individuals who enjoy working together and are able to do so.”—Morris Bender, BAMS 2019</a:t>
            </a:r>
          </a:p>
        </p:txBody>
      </p:sp>
    </p:spTree>
    <p:extLst>
      <p:ext uri="{BB962C8B-B14F-4D97-AF65-F5344CB8AC3E}">
        <p14:creationId xmlns:p14="http://schemas.microsoft.com/office/powerpoint/2010/main" val="3066229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82CBA16-D89A-DEFF-CA38-83E18B211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42" y="978213"/>
            <a:ext cx="7839716" cy="58797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F64156-424A-C64E-8FB5-F718BDEFBE63}"/>
              </a:ext>
            </a:extLst>
          </p:cNvPr>
          <p:cNvSpPr txBox="1"/>
          <p:nvPr/>
        </p:nvSpPr>
        <p:spPr>
          <a:xfrm>
            <a:off x="683717" y="95534"/>
            <a:ext cx="4668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SHiELD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6CCEAF-2F8E-FA4A-9B4A-C7BD17C69B4E}"/>
              </a:ext>
            </a:extLst>
          </p:cNvPr>
          <p:cNvSpPr txBox="1"/>
          <p:nvPr/>
        </p:nvSpPr>
        <p:spPr>
          <a:xfrm>
            <a:off x="0" y="5141123"/>
            <a:ext cx="2874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Images courtesy </a:t>
            </a:r>
            <a:br>
              <a:rPr lang="en-US" dirty="0"/>
            </a:br>
            <a:r>
              <a:rPr lang="en-US" dirty="0" err="1"/>
              <a:t>Linjiong</a:t>
            </a:r>
            <a:r>
              <a:rPr lang="en-US" dirty="0"/>
              <a:t> Zhou, Kai-Yuan Cheng, </a:t>
            </a:r>
            <a:br>
              <a:rPr lang="en-US" dirty="0"/>
            </a:br>
            <a:r>
              <a:rPr lang="en-US" dirty="0" err="1"/>
              <a:t>Kun</a:t>
            </a:r>
            <a:r>
              <a:rPr lang="en-US" dirty="0"/>
              <a:t> Gao, and Jan-Huey Chen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476A85-2A1B-57D3-361C-75A048F2F5A7}"/>
              </a:ext>
            </a:extLst>
          </p:cNvPr>
          <p:cNvSpPr txBox="1"/>
          <p:nvPr/>
        </p:nvSpPr>
        <p:spPr>
          <a:xfrm>
            <a:off x="5075583" y="15709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ystem for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gh-resolution prediction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on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arth-to-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ocal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omains</a:t>
            </a:r>
          </a:p>
        </p:txBody>
      </p:sp>
    </p:spTree>
    <p:extLst>
      <p:ext uri="{BB962C8B-B14F-4D97-AF65-F5344CB8AC3E}">
        <p14:creationId xmlns:p14="http://schemas.microsoft.com/office/powerpoint/2010/main" val="362886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EE5D8-B2D5-F6BE-3D18-216FA11D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8209"/>
            <a:ext cx="8637104" cy="1325563"/>
          </a:xfrm>
        </p:spPr>
        <p:txBody>
          <a:bodyPr/>
          <a:lstStyle/>
          <a:p>
            <a:r>
              <a:rPr lang="en-US" dirty="0"/>
              <a:t>SHiELD philosophy and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ADDC6-AEF0-BB89-FCAD-9D1F1303E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989426"/>
            <a:ext cx="6308035" cy="520079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One code, one executable, one workflow</a:t>
            </a:r>
          </a:p>
          <a:p>
            <a:r>
              <a:rPr lang="en-US" dirty="0"/>
              <a:t>Demonstrate new capabilities and applications in FV3 and physics</a:t>
            </a:r>
          </a:p>
          <a:p>
            <a:r>
              <a:rPr lang="en-US" dirty="0"/>
              <a:t>Seamlessly unified within UFS &amp; SMS</a:t>
            </a:r>
          </a:p>
          <a:p>
            <a:pPr lvl="1"/>
            <a:r>
              <a:rPr lang="en-US" dirty="0"/>
              <a:t>Extended version of GFS/MRW physics</a:t>
            </a:r>
          </a:p>
          <a:p>
            <a:r>
              <a:rPr lang="en-US" b="1" dirty="0"/>
              <a:t>Holistic seamlessness</a:t>
            </a:r>
            <a:r>
              <a:rPr lang="en-US" dirty="0"/>
              <a:t>—yearly updates help improve all configurations</a:t>
            </a:r>
          </a:p>
          <a:p>
            <a:r>
              <a:rPr lang="en-US" dirty="0"/>
              <a:t>Intercomparisons and testbeds:</a:t>
            </a:r>
          </a:p>
          <a:p>
            <a:pPr lvl="1"/>
            <a:r>
              <a:rPr lang="en-US" dirty="0"/>
              <a:t>DYAMOND, </a:t>
            </a:r>
            <a:r>
              <a:rPr lang="en-US" dirty="0" err="1"/>
              <a:t>Dimosic</a:t>
            </a:r>
            <a:r>
              <a:rPr lang="en-US" dirty="0"/>
              <a:t>, HWT SFE, </a:t>
            </a:r>
            <a:r>
              <a:rPr lang="en-US" dirty="0" err="1"/>
              <a:t>HREx</a:t>
            </a:r>
            <a:endParaRPr lang="en-US" dirty="0"/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96C90C8F-01E6-A858-5F97-54AA280A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036" y="976173"/>
            <a:ext cx="4762335" cy="5373066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C07D87-FE33-0D6C-C8EB-2E26718DAC78}"/>
              </a:ext>
            </a:extLst>
          </p:cNvPr>
          <p:cNvSpPr/>
          <p:nvPr/>
        </p:nvSpPr>
        <p:spPr>
          <a:xfrm>
            <a:off x="715619" y="5255938"/>
            <a:ext cx="5194852" cy="1126435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“Incremental improvements every year turn into profound improvements over 3–4 years…It adds up.” </a:t>
            </a:r>
          </a:p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— John Gruber, </a:t>
            </a:r>
            <a:r>
              <a:rPr lang="en-US" i="1" dirty="0">
                <a:solidFill>
                  <a:schemeClr val="bg2">
                    <a:lumMod val="90000"/>
                  </a:schemeClr>
                </a:solidFill>
              </a:rPr>
              <a:t>Daring Fireball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6C8FB-2737-32DA-E290-B31205C2BF02}"/>
              </a:ext>
            </a:extLst>
          </p:cNvPr>
          <p:cNvSpPr txBox="1"/>
          <p:nvPr/>
        </p:nvSpPr>
        <p:spPr>
          <a:xfrm>
            <a:off x="7981393" y="6400973"/>
            <a:ext cx="268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www.gfdl.noaa.gov/shield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57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46CE-B832-B2F3-A93C-4484A873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GFDL Microphysics v3: Improving weather forecasts by improving clouds and radiation</a:t>
            </a:r>
          </a:p>
        </p:txBody>
      </p:sp>
      <p:pic>
        <p:nvPicPr>
          <p:cNvPr id="4098" name="Picture 2" descr="Details are in the caption following the image">
            <a:extLst>
              <a:ext uri="{FF2B5EF4-FFF2-40B4-BE49-F238E27FC236}">
                <a16:creationId xmlns:a16="http://schemas.microsoft.com/office/drawing/2014/main" id="{34ECB909-2570-E5AE-6533-ED2D5E7C0B9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66" y="2049942"/>
            <a:ext cx="5181600" cy="316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F68F5E-257B-C422-8201-9D5F0C99F8C2}"/>
              </a:ext>
            </a:extLst>
          </p:cNvPr>
          <p:cNvSpPr txBox="1"/>
          <p:nvPr/>
        </p:nvSpPr>
        <p:spPr>
          <a:xfrm>
            <a:off x="6718853" y="5569777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RMSE change for h500 and t700 for GFDL MP v3 </a:t>
            </a:r>
            <a:br>
              <a:rPr lang="en-US" dirty="0"/>
            </a:br>
            <a:r>
              <a:rPr lang="en-US" dirty="0"/>
              <a:t>with realistic background aerosol (AERO-CTL)</a:t>
            </a:r>
          </a:p>
        </p:txBody>
      </p:sp>
      <p:pic>
        <p:nvPicPr>
          <p:cNvPr id="4102" name="Picture 6" descr="Details are in the caption following the image">
            <a:extLst>
              <a:ext uri="{FF2B5EF4-FFF2-40B4-BE49-F238E27FC236}">
                <a16:creationId xmlns:a16="http://schemas.microsoft.com/office/drawing/2014/main" id="{46C6812B-B75A-2A36-773C-F2BCE873006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" y="2049941"/>
            <a:ext cx="5829486" cy="3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4F1EA-EF34-F15B-4F1A-60907FDED814}"/>
              </a:ext>
            </a:extLst>
          </p:cNvPr>
          <p:cNvSpPr txBox="1"/>
          <p:nvPr/>
        </p:nvSpPr>
        <p:spPr>
          <a:xfrm>
            <a:off x="727856" y="5569776"/>
            <a:ext cx="540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WPO-funded project to improve hurricane microphysics</a:t>
            </a:r>
          </a:p>
          <a:p>
            <a:pPr algn="ctr"/>
            <a:r>
              <a:rPr lang="en-US" dirty="0"/>
              <a:t>GFDL-AOML-PNNL-HUJI Collaboration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F3916-6583-260A-7AC0-87B235A58881}"/>
              </a:ext>
            </a:extLst>
          </p:cNvPr>
          <p:cNvSpPr txBox="1"/>
          <p:nvPr/>
        </p:nvSpPr>
        <p:spPr>
          <a:xfrm>
            <a:off x="8105887" y="6267585"/>
            <a:ext cx="2145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L Zhou et al. (2022, JAMES)</a:t>
            </a:r>
          </a:p>
        </p:txBody>
      </p:sp>
    </p:spTree>
    <p:extLst>
      <p:ext uri="{BB962C8B-B14F-4D97-AF65-F5344CB8AC3E}">
        <p14:creationId xmlns:p14="http://schemas.microsoft.com/office/powerpoint/2010/main" val="321721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7494B-4CD8-B152-09C6-74A2EA54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54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FV3 Integrated Physics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F7FBCF7-DF0A-F78E-3AF8-7106DB09F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61647" cy="38355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radical re-imagining of physics-dynamics coupling</a:t>
            </a:r>
          </a:p>
          <a:p>
            <a:pPr marL="0" indent="0">
              <a:buNone/>
            </a:pPr>
            <a:r>
              <a:rPr lang="en-US" dirty="0"/>
              <a:t>Integrated physics gives consistent energetics, thermodynamics, and computational loading, </a:t>
            </a:r>
            <a:br>
              <a:rPr lang="en-US" dirty="0"/>
            </a:br>
            <a:r>
              <a:rPr lang="en-US" dirty="0"/>
              <a:t>while introducing </a:t>
            </a:r>
            <a:br>
              <a:rPr lang="en-US" dirty="0"/>
            </a:br>
            <a:r>
              <a:rPr lang="en-US" dirty="0"/>
              <a:t>physically-correct timescales.</a:t>
            </a:r>
          </a:p>
        </p:txBody>
      </p:sp>
      <p:pic>
        <p:nvPicPr>
          <p:cNvPr id="5122" name="Picture 2" descr="Details are in the caption following the image">
            <a:extLst>
              <a:ext uri="{FF2B5EF4-FFF2-40B4-BE49-F238E27FC236}">
                <a16:creationId xmlns:a16="http://schemas.microsoft.com/office/drawing/2014/main" id="{074CB20A-A025-FD8B-F875-6B947691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70" y="640591"/>
            <a:ext cx="5623869" cy="304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F6C22E-BF14-C773-B369-6DB650F4B614}"/>
              </a:ext>
            </a:extLst>
          </p:cNvPr>
          <p:cNvSpPr txBox="1"/>
          <p:nvPr/>
        </p:nvSpPr>
        <p:spPr>
          <a:xfrm>
            <a:off x="6874563" y="3235429"/>
            <a:ext cx="2152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Integrated physics </a:t>
            </a:r>
            <a:br>
              <a:rPr lang="en-US" dirty="0"/>
            </a:br>
            <a:r>
              <a:rPr lang="en-US" dirty="0"/>
              <a:t>in SHiELD (proposed)</a:t>
            </a:r>
          </a:p>
        </p:txBody>
      </p:sp>
      <p:pic>
        <p:nvPicPr>
          <p:cNvPr id="5124" name="Picture 4" descr="Details are in the caption following the image">
            <a:extLst>
              <a:ext uri="{FF2B5EF4-FFF2-40B4-BE49-F238E27FC236}">
                <a16:creationId xmlns:a16="http://schemas.microsoft.com/office/drawing/2014/main" id="{79896B4E-6C80-C9E1-2CB2-FD524D409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0" t="54456"/>
          <a:stretch/>
        </p:blipFill>
        <p:spPr bwMode="auto">
          <a:xfrm>
            <a:off x="7682869" y="4002157"/>
            <a:ext cx="4156270" cy="27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3C3A44-5DB5-6A17-E6C0-9890C0265EAB}"/>
              </a:ext>
            </a:extLst>
          </p:cNvPr>
          <p:cNvSpPr txBox="1"/>
          <p:nvPr/>
        </p:nvSpPr>
        <p:spPr>
          <a:xfrm>
            <a:off x="5869815" y="4734340"/>
            <a:ext cx="1880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Scorecard: </a:t>
            </a:r>
            <a:br>
              <a:rPr lang="en-US" dirty="0"/>
            </a:br>
            <a:r>
              <a:rPr lang="en-US" dirty="0"/>
              <a:t>13-km SHiELD w/ </a:t>
            </a:r>
          </a:p>
          <a:p>
            <a:r>
              <a:rPr lang="en-US" b="1" dirty="0">
                <a:solidFill>
                  <a:srgbClr val="FF0000"/>
                </a:solidFill>
              </a:rPr>
              <a:t>Inline GFDL MP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>vs. </a:t>
            </a:r>
            <a:r>
              <a:rPr lang="en-US" b="1" dirty="0">
                <a:solidFill>
                  <a:srgbClr val="0070C0"/>
                </a:solidFill>
              </a:rPr>
              <a:t>Split GFDL MP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2478A1-8314-D3AF-02CD-D868DEFB0D2D}"/>
              </a:ext>
            </a:extLst>
          </p:cNvPr>
          <p:cNvSpPr/>
          <p:nvPr/>
        </p:nvSpPr>
        <p:spPr>
          <a:xfrm>
            <a:off x="838200" y="5601143"/>
            <a:ext cx="4297116" cy="66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Next Step: 6.5-km SHiELD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5F8E1E-7EDB-1A3D-781F-5B43D7B82442}"/>
              </a:ext>
            </a:extLst>
          </p:cNvPr>
          <p:cNvSpPr txBox="1"/>
          <p:nvPr/>
        </p:nvSpPr>
        <p:spPr>
          <a:xfrm>
            <a:off x="8606906" y="6447832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Zhou and Harris, 2022 GRL</a:t>
            </a:r>
          </a:p>
        </p:txBody>
      </p:sp>
    </p:spTree>
    <p:extLst>
      <p:ext uri="{BB962C8B-B14F-4D97-AF65-F5344CB8AC3E}">
        <p14:creationId xmlns:p14="http://schemas.microsoft.com/office/powerpoint/2010/main" val="2533844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281859" y="145775"/>
            <a:ext cx="11628283" cy="68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dirty="0"/>
              <a:t>SHiELD R2O: Improving Hurricane Forecasts</a:t>
            </a:r>
            <a:endParaRPr dirty="0"/>
          </a:p>
        </p:txBody>
      </p:sp>
      <p:sp>
        <p:nvSpPr>
          <p:cNvPr id="23" name="Google Shape;123;p21"/>
          <p:cNvSpPr txBox="1"/>
          <p:nvPr/>
        </p:nvSpPr>
        <p:spPr>
          <a:xfrm>
            <a:off x="588397" y="5901881"/>
            <a:ext cx="1104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ts val="2400"/>
              </a:lnSpc>
              <a:defRPr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" sz="2800" dirty="0">
                <a:sym typeface="Open Sans"/>
              </a:rPr>
              <a:t>Better Model + Better Data ⇒ US #1 for Tropical Cyclone Track Forecast  </a:t>
            </a:r>
            <a:endParaRPr sz="2800" dirty="0">
              <a:sym typeface="Open Sans"/>
            </a:endParaRPr>
          </a:p>
        </p:txBody>
      </p:sp>
      <p:sp>
        <p:nvSpPr>
          <p:cNvPr id="63" name="Google Shape;126;p21"/>
          <p:cNvSpPr txBox="1"/>
          <p:nvPr/>
        </p:nvSpPr>
        <p:spPr>
          <a:xfrm>
            <a:off x="1056772" y="1422879"/>
            <a:ext cx="392487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75000"/>
                    <a:lumOff val="25000"/>
                  </a:schemeClr>
                </a:solidFill>
                <a:sym typeface="Open Sans"/>
              </a:rPr>
              <a:t>2017 TC Track Error</a:t>
            </a:r>
          </a:p>
          <a:p>
            <a:pPr lvl="0" algn="ctr"/>
            <a:r>
              <a:rPr lang="en" b="1" i="1" dirty="0">
                <a:solidFill>
                  <a:schemeClr val="tx1">
                    <a:lumMod val="50000"/>
                    <a:lumOff val="50000"/>
                  </a:schemeClr>
                </a:solidFill>
                <a:sym typeface="Open Sans"/>
              </a:rPr>
              <a:t> (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sym typeface="Open Sans"/>
              </a:rPr>
              <a:t>lower is better)</a:t>
            </a:r>
          </a:p>
        </p:txBody>
      </p:sp>
      <p:pic>
        <p:nvPicPr>
          <p:cNvPr id="62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199" y="2009981"/>
            <a:ext cx="4056791" cy="293292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135;p21"/>
          <p:cNvSpPr txBox="1"/>
          <p:nvPr/>
        </p:nvSpPr>
        <p:spPr>
          <a:xfrm>
            <a:off x="1250621" y="2048885"/>
            <a:ext cx="1827308" cy="9124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Euro</a:t>
            </a:r>
            <a:endParaRPr sz="1200" dirty="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Legacy US GFS</a:t>
            </a:r>
            <a:endParaRPr sz="1200" dirty="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rPr>
              <a:t>GFDL SHiELD</a:t>
            </a:r>
            <a:endParaRPr sz="1200" dirty="0">
              <a:solidFill>
                <a:srgbClr val="BF9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SHiELD + Euro data</a:t>
            </a:r>
            <a:endParaRPr sz="120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4" name="Google Shape;127;p21"/>
          <p:cNvGrpSpPr/>
          <p:nvPr/>
        </p:nvGrpSpPr>
        <p:grpSpPr>
          <a:xfrm>
            <a:off x="2083715" y="2963054"/>
            <a:ext cx="2118466" cy="624706"/>
            <a:chOff x="1432277" y="2249617"/>
            <a:chExt cx="1573800" cy="444611"/>
          </a:xfrm>
        </p:grpSpPr>
        <p:cxnSp>
          <p:nvCxnSpPr>
            <p:cNvPr id="70" name="Google Shape;128;p21"/>
            <p:cNvCxnSpPr/>
            <p:nvPr/>
          </p:nvCxnSpPr>
          <p:spPr>
            <a:xfrm>
              <a:off x="2848756" y="2278237"/>
              <a:ext cx="2100" cy="147601"/>
            </a:xfrm>
            <a:prstGeom prst="straightConnector1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71" name="Google Shape;129;p21"/>
            <p:cNvCxnSpPr/>
            <p:nvPr/>
          </p:nvCxnSpPr>
          <p:spPr>
            <a:xfrm>
              <a:off x="2309772" y="2567628"/>
              <a:ext cx="4200" cy="126600"/>
            </a:xfrm>
            <a:prstGeom prst="straightConnector1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72" name="Google Shape;130;p21"/>
            <p:cNvSpPr txBox="1"/>
            <p:nvPr/>
          </p:nvSpPr>
          <p:spPr>
            <a:xfrm>
              <a:off x="1432277" y="2249617"/>
              <a:ext cx="1573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BF9000"/>
                  </a:solidFill>
                  <a:latin typeface="Open Sans"/>
                  <a:ea typeface="Open Sans"/>
                  <a:cs typeface="Open Sans"/>
                  <a:sym typeface="Open Sans"/>
                </a:rPr>
                <a:t>Better Model</a:t>
              </a:r>
              <a:endParaRPr b="1" dirty="0">
                <a:solidFill>
                  <a:srgbClr val="BF9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5" name="Google Shape;131;p21"/>
          <p:cNvGrpSpPr/>
          <p:nvPr/>
        </p:nvGrpSpPr>
        <p:grpSpPr>
          <a:xfrm>
            <a:off x="3424148" y="2945822"/>
            <a:ext cx="2118466" cy="1268788"/>
            <a:chOff x="1890356" y="2267614"/>
            <a:chExt cx="1573800" cy="903012"/>
          </a:xfrm>
        </p:grpSpPr>
        <p:cxnSp>
          <p:nvCxnSpPr>
            <p:cNvPr id="67" name="Google Shape;132;p21"/>
            <p:cNvCxnSpPr/>
            <p:nvPr/>
          </p:nvCxnSpPr>
          <p:spPr>
            <a:xfrm>
              <a:off x="2578739" y="2267614"/>
              <a:ext cx="1500" cy="341700"/>
            </a:xfrm>
            <a:prstGeom prst="straightConnector1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68" name="Google Shape;133;p21"/>
            <p:cNvCxnSpPr/>
            <p:nvPr/>
          </p:nvCxnSpPr>
          <p:spPr>
            <a:xfrm>
              <a:off x="2038844" y="2635178"/>
              <a:ext cx="4200" cy="126600"/>
            </a:xfrm>
            <a:prstGeom prst="straightConnector1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69" name="Google Shape;134;p21"/>
            <p:cNvSpPr txBox="1"/>
            <p:nvPr/>
          </p:nvSpPr>
          <p:spPr>
            <a:xfrm>
              <a:off x="1890356" y="2770426"/>
              <a:ext cx="1573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98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Better Data</a:t>
              </a:r>
              <a:endParaRPr b="1" dirty="0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3" name="Google Shape;139;p21"/>
          <p:cNvSpPr txBox="1"/>
          <p:nvPr/>
        </p:nvSpPr>
        <p:spPr>
          <a:xfrm>
            <a:off x="2980692" y="4399723"/>
            <a:ext cx="1796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ym typeface="Open Sans"/>
              </a:rPr>
              <a:t>Chen et al. (2019 GRL)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1BA079-9939-EAB7-C254-662DA81D3FC7}"/>
              </a:ext>
            </a:extLst>
          </p:cNvPr>
          <p:cNvGrpSpPr/>
          <p:nvPr/>
        </p:nvGrpSpPr>
        <p:grpSpPr>
          <a:xfrm>
            <a:off x="5222430" y="1338684"/>
            <a:ext cx="6410328" cy="3964155"/>
            <a:chOff x="5222430" y="1815762"/>
            <a:chExt cx="6410328" cy="3964155"/>
          </a:xfrm>
        </p:grpSpPr>
        <p:pic>
          <p:nvPicPr>
            <p:cNvPr id="2051" name="Picture 2050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2"/>
            <a:stretch/>
          </p:blipFill>
          <p:spPr>
            <a:xfrm>
              <a:off x="7207351" y="2462093"/>
              <a:ext cx="4425407" cy="2904468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8222400" y="1815762"/>
              <a:ext cx="291282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2021-2022</a:t>
              </a:r>
            </a:p>
            <a:p>
              <a:pPr algn="ctr"/>
              <a:r>
                <a:rPr lang="en-US" dirty="0"/>
                <a:t> Mean Atlantic TC Track Error</a:t>
              </a:r>
            </a:p>
          </p:txBody>
        </p:sp>
        <p:sp>
          <p:nvSpPr>
            <p:cNvPr id="38" name="Google Shape;138;p21"/>
            <p:cNvSpPr/>
            <p:nvPr/>
          </p:nvSpPr>
          <p:spPr>
            <a:xfrm>
              <a:off x="5222430" y="2727180"/>
              <a:ext cx="1870133" cy="2149621"/>
            </a:xfrm>
            <a:prstGeom prst="rightArrow">
              <a:avLst>
                <a:gd name="adj1" fmla="val 66956"/>
                <a:gd name="adj2" fmla="val 33304"/>
              </a:avLst>
            </a:prstGeom>
            <a:solidFill>
              <a:schemeClr val="lt2"/>
            </a:solidFill>
            <a:ln w="1270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b="1" dirty="0"/>
                <a:t>Operational</a:t>
              </a:r>
            </a:p>
            <a:p>
              <a:pPr algn="ctr"/>
              <a:r>
                <a:rPr lang="en-US" b="1" dirty="0"/>
                <a:t>Transition</a:t>
              </a:r>
            </a:p>
            <a:p>
              <a:pPr algn="ctr"/>
              <a:r>
                <a:rPr lang="en" b="1" dirty="0"/>
                <a:t>+</a:t>
              </a:r>
            </a:p>
            <a:p>
              <a:pPr algn="ctr"/>
              <a:r>
                <a:rPr lang="en" b="1" dirty="0"/>
                <a:t>Improved </a:t>
              </a:r>
              <a:br>
                <a:rPr lang="en" b="1" dirty="0"/>
              </a:br>
              <a:r>
                <a:rPr lang="en" b="1" dirty="0"/>
                <a:t>US Data</a:t>
              </a:r>
            </a:p>
          </p:txBody>
        </p:sp>
        <p:sp>
          <p:nvSpPr>
            <p:cNvPr id="82" name="Google Shape;148;p22"/>
            <p:cNvSpPr txBox="1"/>
            <p:nvPr/>
          </p:nvSpPr>
          <p:spPr>
            <a:xfrm>
              <a:off x="8231676" y="5472140"/>
              <a:ext cx="2903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en"/>
                <a:t>Courtesy Kun </a:t>
              </a:r>
              <a:r>
                <a:rPr lang="en" dirty="0"/>
                <a:t>Gao and Jan-Huey Chen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64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23006-9B5A-E7CA-C601-4C1481A35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FMS + FV3 scaling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ABB70E-A46F-CEA2-1A8E-8722D5B55A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61122" y="1807659"/>
            <a:ext cx="5514921" cy="3678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37231-006A-8C95-3B1A-28777F1E1F5B}"/>
              </a:ext>
            </a:extLst>
          </p:cNvPr>
          <p:cNvSpPr txBox="1"/>
          <p:nvPr/>
        </p:nvSpPr>
        <p:spPr>
          <a:xfrm>
            <a:off x="569843" y="5857461"/>
            <a:ext cx="539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2012: Scaling of 3.5-km </a:t>
            </a:r>
            <a:r>
              <a:rPr lang="en-US" dirty="0" err="1"/>
              <a:t>HiRAM</a:t>
            </a:r>
            <a:r>
              <a:rPr lang="en-US" dirty="0"/>
              <a:t> on Argonne </a:t>
            </a:r>
            <a:r>
              <a:rPr lang="en-US" dirty="0" err="1"/>
              <a:t>BlueGene</a:t>
            </a:r>
            <a:r>
              <a:rPr lang="en-US" dirty="0"/>
              <a:t> Q</a:t>
            </a:r>
          </a:p>
          <a:p>
            <a:pPr algn="ctr"/>
            <a:r>
              <a:rPr lang="en-US" sz="1200" dirty="0">
                <a:hlinkClick r:id="rId3"/>
              </a:rPr>
              <a:t>https://www.alcf.anl.gov/files/anl_05_16_2013_0.pdf</a:t>
            </a:r>
            <a:r>
              <a:rPr lang="en-US" dirty="0"/>
              <a:t> </a:t>
            </a:r>
          </a:p>
        </p:txBody>
      </p:sp>
      <p:pic>
        <p:nvPicPr>
          <p:cNvPr id="13" name="Content Placeholder 12" descr="Chart, line chart&#10;&#10;Description automatically generated">
            <a:extLst>
              <a:ext uri="{FF2B5EF4-FFF2-40B4-BE49-F238E27FC236}">
                <a16:creationId xmlns:a16="http://schemas.microsoft.com/office/drawing/2014/main" id="{926D3D62-E411-A2A0-4C2B-BC3C8CC7AC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26426" y="1745095"/>
            <a:ext cx="6165574" cy="380386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1A2CC2-50D8-8E22-C1F7-E175D6BFFBB8}"/>
              </a:ext>
            </a:extLst>
          </p:cNvPr>
          <p:cNvSpPr txBox="1"/>
          <p:nvPr/>
        </p:nvSpPr>
        <p:spPr>
          <a:xfrm>
            <a:off x="6716479" y="5857461"/>
            <a:ext cx="4980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2023: Scaling of 3.25-km FV3 </a:t>
            </a:r>
            <a:r>
              <a:rPr lang="en-US" dirty="0" err="1"/>
              <a:t>solo_core</a:t>
            </a:r>
            <a:r>
              <a:rPr lang="en-US" dirty="0"/>
              <a:t> on Gaea C5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C129B780-48AC-F989-5ABB-46882DEA9D03}"/>
              </a:ext>
            </a:extLst>
          </p:cNvPr>
          <p:cNvSpPr/>
          <p:nvPr/>
        </p:nvSpPr>
        <p:spPr>
          <a:xfrm>
            <a:off x="10827027" y="3161161"/>
            <a:ext cx="1308652" cy="612913"/>
          </a:xfrm>
          <a:prstGeom prst="wedgeRoundRectCallout">
            <a:avLst>
              <a:gd name="adj1" fmla="val -17066"/>
              <a:gd name="adj2" fmla="val -1083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197 days/day</a:t>
            </a:r>
          </a:p>
          <a:p>
            <a:pPr algn="ctr"/>
            <a:r>
              <a:rPr lang="en-US" sz="1200" dirty="0"/>
              <a:t> 7.3 min/day!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DF67A079-00DD-A23A-40BA-F8A93482B258}"/>
              </a:ext>
            </a:extLst>
          </p:cNvPr>
          <p:cNvSpPr/>
          <p:nvPr/>
        </p:nvSpPr>
        <p:spPr>
          <a:xfrm>
            <a:off x="5048251" y="3841541"/>
            <a:ext cx="1308652" cy="407729"/>
          </a:xfrm>
          <a:prstGeom prst="wedgeRoundRectCallout">
            <a:avLst>
              <a:gd name="adj1" fmla="val -17066"/>
              <a:gd name="adj2" fmla="val -1390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85 days/day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BB6BF5-0D40-B4AC-3823-1553B9474ED4}"/>
              </a:ext>
            </a:extLst>
          </p:cNvPr>
          <p:cNvSpPr txBox="1"/>
          <p:nvPr/>
        </p:nvSpPr>
        <p:spPr>
          <a:xfrm>
            <a:off x="8293192" y="6154424"/>
            <a:ext cx="1826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Courtesy Rusty Benson</a:t>
            </a:r>
          </a:p>
        </p:txBody>
      </p:sp>
    </p:spTree>
    <p:extLst>
      <p:ext uri="{BB962C8B-B14F-4D97-AF65-F5344CB8AC3E}">
        <p14:creationId xmlns:p14="http://schemas.microsoft.com/office/powerpoint/2010/main" val="340124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B58F-E194-7D56-AB90-16E2C7004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AI2 Pace</a:t>
            </a:r>
            <a:br>
              <a:rPr lang="en-US" dirty="0"/>
            </a:br>
            <a:r>
              <a:rPr lang="en-US" sz="3100" dirty="0"/>
              <a:t>Accelerating to k-scale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9A316-EDF5-1B91-BF68-2DC5DF8E6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11" y="1972603"/>
            <a:ext cx="6450977" cy="4351338"/>
          </a:xfrm>
        </p:spPr>
        <p:txBody>
          <a:bodyPr>
            <a:normAutofit/>
          </a:bodyPr>
          <a:lstStyle/>
          <a:p>
            <a:r>
              <a:rPr lang="en-US" dirty="0"/>
              <a:t>The CPU-MPI era is (?) ending</a:t>
            </a:r>
          </a:p>
          <a:p>
            <a:r>
              <a:rPr lang="en-US" b="1" dirty="0"/>
              <a:t>GT4py Domain Specific Language (DSL)</a:t>
            </a:r>
            <a:br>
              <a:rPr lang="en-US" b="1" dirty="0"/>
            </a:br>
            <a:r>
              <a:rPr lang="en-US" dirty="0"/>
              <a:t>Model re-written in Python and compiled to optimized code for any processor</a:t>
            </a:r>
          </a:p>
          <a:p>
            <a:pPr lvl="1"/>
            <a:r>
              <a:rPr lang="en-US" dirty="0" err="1"/>
              <a:t>GridTools</a:t>
            </a:r>
            <a:r>
              <a:rPr lang="en-US" dirty="0"/>
              <a:t> in operations at </a:t>
            </a:r>
            <a:r>
              <a:rPr lang="en-US" dirty="0" err="1"/>
              <a:t>MeteoSwiss</a:t>
            </a:r>
            <a:endParaRPr lang="en-US" dirty="0"/>
          </a:p>
          <a:p>
            <a:pPr lvl="1"/>
            <a:r>
              <a:rPr lang="en-US" dirty="0"/>
              <a:t>Evaluation underway by ECMWF and MPI</a:t>
            </a:r>
          </a:p>
          <a:p>
            <a:r>
              <a:rPr lang="en-US" dirty="0"/>
              <a:t>Pace: GT4py implementation of FV3GFS</a:t>
            </a:r>
            <a:br>
              <a:rPr lang="en-US" dirty="0"/>
            </a:br>
            <a:r>
              <a:rPr lang="en-US" b="1" dirty="0"/>
              <a:t>Performance + Python Flexibility</a:t>
            </a:r>
            <a:endParaRPr lang="en-US" dirty="0"/>
          </a:p>
          <a:p>
            <a:r>
              <a:rPr lang="en-US" dirty="0"/>
              <a:t>Transitioned into NOAA + NASA</a:t>
            </a:r>
            <a:br>
              <a:rPr lang="en-US" dirty="0"/>
            </a:br>
            <a:r>
              <a:rPr lang="en-US" dirty="0"/>
              <a:t>SENA-funded NOAA efforts at GFDL + GSL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F31EF3-02FA-961A-F942-DA3B9025FCA8}"/>
              </a:ext>
            </a:extLst>
          </p:cNvPr>
          <p:cNvGrpSpPr/>
          <p:nvPr/>
        </p:nvGrpSpPr>
        <p:grpSpPr>
          <a:xfrm>
            <a:off x="7427048" y="870654"/>
            <a:ext cx="3926752" cy="1963762"/>
            <a:chOff x="7252296" y="1316425"/>
            <a:chExt cx="3926752" cy="19637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B0D3C78-BFD7-9C34-2BE7-5A95F0ED5D10}"/>
                </a:ext>
              </a:extLst>
            </p:cNvPr>
            <p:cNvGrpSpPr/>
            <p:nvPr/>
          </p:nvGrpSpPr>
          <p:grpSpPr>
            <a:xfrm>
              <a:off x="7252296" y="1360232"/>
              <a:ext cx="3852979" cy="1919955"/>
              <a:chOff x="6113135" y="4191836"/>
              <a:chExt cx="5353456" cy="266764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BA341F2-1DBA-3B45-8CDF-CA62969B1A7C}"/>
                  </a:ext>
                </a:extLst>
              </p:cNvPr>
              <p:cNvGrpSpPr/>
              <p:nvPr/>
            </p:nvGrpSpPr>
            <p:grpSpPr>
              <a:xfrm>
                <a:off x="6113135" y="4191836"/>
                <a:ext cx="5353456" cy="2667648"/>
                <a:chOff x="4780984" y="3221026"/>
                <a:chExt cx="4322835" cy="2154085"/>
              </a:xfrm>
            </p:grpSpPr>
            <p:pic>
              <p:nvPicPr>
                <p:cNvPr id="7" name="D_EkSwaK2S30bVEctIzBQk6-FggTK1q2xAgO9p4lfaSN7EOVpMHCSHgsfhbxZztnYVUPJFa18tnmFzvPJkw-IUHTIN52gP4AM7TMAWwRg0qhV1x6Zsl2qCEu_bwSNvTqAfQ8IeDkkv4.png" descr="D_EkSwaK2S30bVEctIzBQk6-FggTK1q2xAgO9p4lfaSN7EOVpMHCSHgsfhbxZztnYVUPJFa18tnmFzvPJkw-IUHTIN52gP4AM7TMAWwRg0qhV1x6Zsl2qCEu_bwSNvTqAfQ8IeDkkv4.png">
                  <a:extLst>
                    <a:ext uri="{FF2B5EF4-FFF2-40B4-BE49-F238E27FC236}">
                      <a16:creationId xmlns:a16="http://schemas.microsoft.com/office/drawing/2014/main" id="{A63AE085-929D-D5BD-B89E-85638A882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0984" y="4231910"/>
                  <a:ext cx="1143200" cy="11432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6B279E76-D2BA-A01E-573C-1EE3B317B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47422" y="3268099"/>
                  <a:ext cx="891384" cy="891384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BB51B8B-FB90-D6AE-2108-35B1CF2180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1380" y="3221026"/>
                  <a:ext cx="1164531" cy="976471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81BEABB5-E3EE-A77A-D55C-011C1C32DD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36140" y="3873351"/>
                  <a:ext cx="1467679" cy="245219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6998F8F-9261-C7AD-AB2C-B090A4F22F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7034"/>
              <a:stretch/>
            </p:blipFill>
            <p:spPr>
              <a:xfrm>
                <a:off x="7526417" y="5755082"/>
                <a:ext cx="1897233" cy="875280"/>
              </a:xfrm>
              <a:prstGeom prst="rect">
                <a:avLst/>
              </a:prstGeom>
            </p:spPr>
          </p:pic>
        </p:grpSp>
        <p:pic>
          <p:nvPicPr>
            <p:cNvPr id="16" name="Google Shape;510;p83" descr="Logo&#10;&#10;Description automatically generated">
              <a:extLst>
                <a:ext uri="{FF2B5EF4-FFF2-40B4-BE49-F238E27FC236}">
                  <a16:creationId xmlns:a16="http://schemas.microsoft.com/office/drawing/2014/main" id="{2F4342E6-CF5E-C5FF-8E72-9E07CBD2FEE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696658" y="2212505"/>
              <a:ext cx="1482390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513;p83">
              <a:extLst>
                <a:ext uri="{FF2B5EF4-FFF2-40B4-BE49-F238E27FC236}">
                  <a16:creationId xmlns:a16="http://schemas.microsoft.com/office/drawing/2014/main" id="{B2FDEF57-5863-265A-D21E-91162A8188D2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834350" y="2747604"/>
              <a:ext cx="1207000" cy="442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509;p8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2DF8F7-914E-2281-79C4-BD6E13ABE00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733352" y="1316425"/>
              <a:ext cx="1308492" cy="572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9677AB-FE7D-5EB8-4351-967B639C1BE4}"/>
              </a:ext>
            </a:extLst>
          </p:cNvPr>
          <p:cNvGrpSpPr/>
          <p:nvPr/>
        </p:nvGrpSpPr>
        <p:grpSpPr>
          <a:xfrm>
            <a:off x="7516531" y="3036509"/>
            <a:ext cx="4074372" cy="3488822"/>
            <a:chOff x="5810075" y="1515025"/>
            <a:chExt cx="3136225" cy="3045289"/>
          </a:xfrm>
        </p:grpSpPr>
        <p:sp>
          <p:nvSpPr>
            <p:cNvPr id="20" name="Google Shape;391;p75">
              <a:extLst>
                <a:ext uri="{FF2B5EF4-FFF2-40B4-BE49-F238E27FC236}">
                  <a16:creationId xmlns:a16="http://schemas.microsoft.com/office/drawing/2014/main" id="{FF4864F5-3391-36E3-E34C-01B013D8E2D8}"/>
                </a:ext>
              </a:extLst>
            </p:cNvPr>
            <p:cNvSpPr txBox="1"/>
            <p:nvPr/>
          </p:nvSpPr>
          <p:spPr>
            <a:xfrm>
              <a:off x="5810075" y="1515025"/>
              <a:ext cx="3136200" cy="400200"/>
            </a:xfrm>
            <a:prstGeom prst="rect">
              <a:avLst/>
            </a:prstGeom>
            <a:solidFill>
              <a:srgbClr val="0077DE">
                <a:alpha val="4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Lato"/>
                  <a:ea typeface="Lato"/>
                  <a:cs typeface="Lato"/>
                  <a:sym typeface="Lato"/>
                </a:rPr>
                <a:t>Python user code </a:t>
              </a: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392;p75">
              <a:extLst>
                <a:ext uri="{FF2B5EF4-FFF2-40B4-BE49-F238E27FC236}">
                  <a16:creationId xmlns:a16="http://schemas.microsoft.com/office/drawing/2014/main" id="{99E0C533-36C1-2347-2518-BB259FCA257E}"/>
                </a:ext>
              </a:extLst>
            </p:cNvPr>
            <p:cNvSpPr txBox="1"/>
            <p:nvPr/>
          </p:nvSpPr>
          <p:spPr>
            <a:xfrm>
              <a:off x="5810100" y="2091625"/>
              <a:ext cx="3136200" cy="400200"/>
            </a:xfrm>
            <a:prstGeom prst="rect">
              <a:avLst/>
            </a:prstGeom>
            <a:solidFill>
              <a:srgbClr val="0077DE">
                <a:alpha val="4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DSL Frontend (GT4Py)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393;p75">
              <a:extLst>
                <a:ext uri="{FF2B5EF4-FFF2-40B4-BE49-F238E27FC236}">
                  <a16:creationId xmlns:a16="http://schemas.microsoft.com/office/drawing/2014/main" id="{B914EE51-1F05-6260-29FC-EDAF091FFCEF}"/>
                </a:ext>
              </a:extLst>
            </p:cNvPr>
            <p:cNvSpPr txBox="1"/>
            <p:nvPr/>
          </p:nvSpPr>
          <p:spPr>
            <a:xfrm>
              <a:off x="5810100" y="2642745"/>
              <a:ext cx="1939200" cy="1128299"/>
            </a:xfrm>
            <a:prstGeom prst="rect">
              <a:avLst/>
            </a:prstGeom>
            <a:solidFill>
              <a:srgbClr val="0077DE">
                <a:alpha val="4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Lato"/>
                  <a:ea typeface="Lato"/>
                  <a:cs typeface="Lato"/>
                  <a:sym typeface="Lato"/>
                </a:rPr>
                <a:t>DSL Compiler</a:t>
              </a:r>
              <a:endParaRPr dirty="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Lato"/>
                  <a:ea typeface="Lato"/>
                  <a:cs typeface="Lato"/>
                  <a:sym typeface="Lato"/>
                </a:rPr>
                <a:t>Checkers</a:t>
              </a:r>
              <a:endParaRPr dirty="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Lato"/>
                  <a:ea typeface="Lato"/>
                  <a:cs typeface="Lato"/>
                  <a:sym typeface="Lato"/>
                </a:rPr>
                <a:t>Optimizers</a:t>
              </a:r>
              <a:endParaRPr dirty="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Lato"/>
                  <a:ea typeface="Lato"/>
                  <a:cs typeface="Lato"/>
                  <a:sym typeface="Lato"/>
                </a:rPr>
                <a:t>Code Generators</a:t>
              </a: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394;p75">
              <a:extLst>
                <a:ext uri="{FF2B5EF4-FFF2-40B4-BE49-F238E27FC236}">
                  <a16:creationId xmlns:a16="http://schemas.microsoft.com/office/drawing/2014/main" id="{BAC2E1DC-F444-7BFF-D7DB-529529668F53}"/>
                </a:ext>
              </a:extLst>
            </p:cNvPr>
            <p:cNvSpPr txBox="1"/>
            <p:nvPr/>
          </p:nvSpPr>
          <p:spPr>
            <a:xfrm>
              <a:off x="7923550" y="2668225"/>
              <a:ext cx="1022700" cy="400200"/>
            </a:xfrm>
            <a:prstGeom prst="rect">
              <a:avLst/>
            </a:prstGeom>
            <a:solidFill>
              <a:srgbClr val="0077DE">
                <a:alpha val="4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Python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395;p75">
              <a:extLst>
                <a:ext uri="{FF2B5EF4-FFF2-40B4-BE49-F238E27FC236}">
                  <a16:creationId xmlns:a16="http://schemas.microsoft.com/office/drawing/2014/main" id="{81CBDE0E-10DA-9D42-E12D-1F4D1AD48841}"/>
                </a:ext>
              </a:extLst>
            </p:cNvPr>
            <p:cNvSpPr txBox="1"/>
            <p:nvPr/>
          </p:nvSpPr>
          <p:spPr>
            <a:xfrm>
              <a:off x="5810100" y="3937137"/>
              <a:ext cx="916500" cy="615600"/>
            </a:xfrm>
            <a:prstGeom prst="rect">
              <a:avLst/>
            </a:prstGeom>
            <a:solidFill>
              <a:srgbClr val="0077DE">
                <a:alpha val="4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CPU Compiler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" name="Google Shape;396;p75">
              <a:extLst>
                <a:ext uri="{FF2B5EF4-FFF2-40B4-BE49-F238E27FC236}">
                  <a16:creationId xmlns:a16="http://schemas.microsoft.com/office/drawing/2014/main" id="{C6307775-52E7-9CE0-01EB-4C9BD7093178}"/>
                </a:ext>
              </a:extLst>
            </p:cNvPr>
            <p:cNvSpPr txBox="1"/>
            <p:nvPr/>
          </p:nvSpPr>
          <p:spPr>
            <a:xfrm>
              <a:off x="6832725" y="3944714"/>
              <a:ext cx="916500" cy="615600"/>
            </a:xfrm>
            <a:prstGeom prst="rect">
              <a:avLst/>
            </a:prstGeom>
            <a:solidFill>
              <a:srgbClr val="0077DE">
                <a:alpha val="4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GPU Compiler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6" name="Google Shape;397;p75">
              <a:extLst>
                <a:ext uri="{FF2B5EF4-FFF2-40B4-BE49-F238E27FC236}">
                  <a16:creationId xmlns:a16="http://schemas.microsoft.com/office/drawing/2014/main" id="{5430C1F1-5890-7AF3-E119-C50C4361FC35}"/>
                </a:ext>
              </a:extLst>
            </p:cNvPr>
            <p:cNvCxnSpPr>
              <a:stCxn id="20" idx="2"/>
              <a:endCxn id="21" idx="0"/>
            </p:cNvCxnSpPr>
            <p:nvPr/>
          </p:nvCxnSpPr>
          <p:spPr>
            <a:xfrm>
              <a:off x="7378175" y="1915225"/>
              <a:ext cx="0" cy="176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" name="Google Shape;398;p75">
              <a:extLst>
                <a:ext uri="{FF2B5EF4-FFF2-40B4-BE49-F238E27FC236}">
                  <a16:creationId xmlns:a16="http://schemas.microsoft.com/office/drawing/2014/main" id="{294F6E8C-84C0-47AE-C677-ABE2DCD509F0}"/>
                </a:ext>
              </a:extLst>
            </p:cNvPr>
            <p:cNvCxnSpPr/>
            <p:nvPr/>
          </p:nvCxnSpPr>
          <p:spPr>
            <a:xfrm>
              <a:off x="8434900" y="2485450"/>
              <a:ext cx="0" cy="176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8" name="Google Shape;399;p75">
              <a:extLst>
                <a:ext uri="{FF2B5EF4-FFF2-40B4-BE49-F238E27FC236}">
                  <a16:creationId xmlns:a16="http://schemas.microsoft.com/office/drawing/2014/main" id="{C61A5AA9-7E80-79CE-F8D7-D1FFB8903C7E}"/>
                </a:ext>
              </a:extLst>
            </p:cNvPr>
            <p:cNvCxnSpPr/>
            <p:nvPr/>
          </p:nvCxnSpPr>
          <p:spPr>
            <a:xfrm>
              <a:off x="6779700" y="2485450"/>
              <a:ext cx="0" cy="176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9" name="Google Shape;400;p75">
              <a:extLst>
                <a:ext uri="{FF2B5EF4-FFF2-40B4-BE49-F238E27FC236}">
                  <a16:creationId xmlns:a16="http://schemas.microsoft.com/office/drawing/2014/main" id="{D1DC5F0B-2998-3251-ED22-D5F8C64681C5}"/>
                </a:ext>
              </a:extLst>
            </p:cNvPr>
            <p:cNvCxnSpPr/>
            <p:nvPr/>
          </p:nvCxnSpPr>
          <p:spPr>
            <a:xfrm>
              <a:off x="7290975" y="3765913"/>
              <a:ext cx="0" cy="176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0" name="Google Shape;401;p75">
              <a:extLst>
                <a:ext uri="{FF2B5EF4-FFF2-40B4-BE49-F238E27FC236}">
                  <a16:creationId xmlns:a16="http://schemas.microsoft.com/office/drawing/2014/main" id="{343A0B6E-9187-F7D0-15A1-3D29DF523136}"/>
                </a:ext>
              </a:extLst>
            </p:cNvPr>
            <p:cNvCxnSpPr/>
            <p:nvPr/>
          </p:nvCxnSpPr>
          <p:spPr>
            <a:xfrm>
              <a:off x="6268350" y="3765913"/>
              <a:ext cx="0" cy="176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47F5A70-A096-5099-BD0A-809F1FD39A4E}"/>
              </a:ext>
            </a:extLst>
          </p:cNvPr>
          <p:cNvSpPr txBox="1"/>
          <p:nvPr/>
        </p:nvSpPr>
        <p:spPr>
          <a:xfrm>
            <a:off x="8554488" y="6553045"/>
            <a:ext cx="2496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Flowchart courtesy Oliver Elbert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24D72EC-1AB9-B04D-3177-608C26764E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49851" y="-70345"/>
            <a:ext cx="3543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12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06784-D3D7-B564-A64F-086BB93E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 FV3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39EF24-ECD9-E921-6AC2-8AF4B86A610F}"/>
              </a:ext>
            </a:extLst>
          </p:cNvPr>
          <p:cNvGrpSpPr/>
          <p:nvPr/>
        </p:nvGrpSpPr>
        <p:grpSpPr>
          <a:xfrm>
            <a:off x="10050886" y="5087134"/>
            <a:ext cx="1944763" cy="1666190"/>
            <a:chOff x="10480131" y="909673"/>
            <a:chExt cx="1944763" cy="16661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96BC6C-DF3C-DF3B-3837-CC797C14EAED}"/>
                </a:ext>
              </a:extLst>
            </p:cNvPr>
            <p:cNvGrpSpPr/>
            <p:nvPr/>
          </p:nvGrpSpPr>
          <p:grpSpPr>
            <a:xfrm>
              <a:off x="10480131" y="909673"/>
              <a:ext cx="1944763" cy="1666190"/>
              <a:chOff x="5124298" y="5211832"/>
              <a:chExt cx="1944763" cy="166619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0C54B5-7094-B78B-BD9B-56EDC9CE9CB5}"/>
                  </a:ext>
                </a:extLst>
              </p:cNvPr>
              <p:cNvSpPr txBox="1"/>
              <p:nvPr/>
            </p:nvSpPr>
            <p:spPr>
              <a:xfrm>
                <a:off x="5124298" y="6631801"/>
                <a:ext cx="19447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 i="1">
                    <a:solidFill>
                      <a:schemeClr val="bg1">
                        <a:lumMod val="50000"/>
                      </a:schemeClr>
                    </a:solidFill>
                  </a:defRPr>
                </a:lvl1pPr>
              </a:lstStyle>
              <a:p>
                <a:r>
                  <a:rPr lang="en-US" sz="1000" dirty="0"/>
                  <a:t>Pinterest user Elizabeth Chambers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5A8D725-6B6A-69C5-9EDB-8E06BBA60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48690" y="5211832"/>
                <a:ext cx="1455668" cy="1455668"/>
              </a:xfrm>
              <a:prstGeom prst="rect">
                <a:avLst/>
              </a:prstGeom>
            </p:spPr>
          </p:pic>
        </p:grpSp>
        <p:pic>
          <p:nvPicPr>
            <p:cNvPr id="7" name="FV_logo_II.png">
              <a:extLst>
                <a:ext uri="{FF2B5EF4-FFF2-40B4-BE49-F238E27FC236}">
                  <a16:creationId xmlns:a16="http://schemas.microsoft.com/office/drawing/2014/main" id="{F7F45324-7382-468E-2056-BD450B052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72819" y="1676805"/>
              <a:ext cx="280988" cy="2770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FA77459-9477-C06E-C274-D3FE1A8C394E}"/>
              </a:ext>
            </a:extLst>
          </p:cNvPr>
          <p:cNvSpPr txBox="1"/>
          <p:nvPr/>
        </p:nvSpPr>
        <p:spPr>
          <a:xfrm>
            <a:off x="838200" y="5291748"/>
            <a:ext cx="3519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Ben-Nun et al., arXiv:2205.04148v1</a:t>
            </a:r>
          </a:p>
          <a:p>
            <a:pPr algn="ctr"/>
            <a:r>
              <a:rPr lang="en-US" dirty="0"/>
              <a:t>Plot courtesy Oli Fuhrer and Oliver Elbert (AI2)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80C68-DE7D-57EB-ACEF-CBC16BDD3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7" y="2250251"/>
            <a:ext cx="4375150" cy="2849457"/>
          </a:xfrm>
          <a:prstGeom prst="rect">
            <a:avLst/>
          </a:prstGeom>
        </p:spPr>
      </p:pic>
      <p:pic>
        <p:nvPicPr>
          <p:cNvPr id="11" name="Google Shape;460;p80">
            <a:extLst>
              <a:ext uri="{FF2B5EF4-FFF2-40B4-BE49-F238E27FC236}">
                <a16:creationId xmlns:a16="http://schemas.microsoft.com/office/drawing/2014/main" id="{98BD697E-F39B-1F23-6155-4B823B40D9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3269"/>
          <a:stretch/>
        </p:blipFill>
        <p:spPr>
          <a:xfrm>
            <a:off x="4790785" y="1027197"/>
            <a:ext cx="6930105" cy="37992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5724CE-0311-6CB4-9F86-7CA0AFFA0FFD}"/>
              </a:ext>
            </a:extLst>
          </p:cNvPr>
          <p:cNvSpPr txBox="1"/>
          <p:nvPr/>
        </p:nvSpPr>
        <p:spPr>
          <a:xfrm>
            <a:off x="5061287" y="5187347"/>
            <a:ext cx="5207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Socket-for-socket comparison on Piz </a:t>
            </a:r>
            <a:r>
              <a:rPr lang="en-US" dirty="0" err="1"/>
              <a:t>Daint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(CSCS Switzerland, 12x Intel Haswell + 1 NVIDIA P100)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D90802-8FE0-257F-784E-45191117A13A}"/>
              </a:ext>
            </a:extLst>
          </p:cNvPr>
          <p:cNvSpPr txBox="1"/>
          <p:nvPr/>
        </p:nvSpPr>
        <p:spPr>
          <a:xfrm>
            <a:off x="7327139" y="624064"/>
            <a:ext cx="243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2.6 km Pace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4987CFE4-7BF6-5F22-1FC7-1F6C9EC5E838}"/>
              </a:ext>
            </a:extLst>
          </p:cNvPr>
          <p:cNvSpPr/>
          <p:nvPr/>
        </p:nvSpPr>
        <p:spPr>
          <a:xfrm>
            <a:off x="11353800" y="2501900"/>
            <a:ext cx="751403" cy="613516"/>
          </a:xfrm>
          <a:prstGeom prst="wedgeRectCallout">
            <a:avLst>
              <a:gd name="adj1" fmla="val -45127"/>
              <a:gd name="adj2" fmla="val 103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0.12 SYPD!</a:t>
            </a:r>
          </a:p>
        </p:txBody>
      </p:sp>
    </p:spTree>
    <p:extLst>
      <p:ext uri="{BB962C8B-B14F-4D97-AF65-F5344CB8AC3E}">
        <p14:creationId xmlns:p14="http://schemas.microsoft.com/office/powerpoint/2010/main" val="350286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BB3-39FB-C9B3-E337-780B7291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Global-Nest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0B289-CFFA-88B5-9086-2C9E4BB30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8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6A8A-4CDC-D477-5831-75ED03F0B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/>
          <a:lstStyle/>
          <a:p>
            <a:r>
              <a:rPr lang="en-US" dirty="0"/>
              <a:t>NOAA Minutes-to-Millennia Unified Modeling</a:t>
            </a:r>
          </a:p>
        </p:txBody>
      </p:sp>
      <p:pic>
        <p:nvPicPr>
          <p:cNvPr id="9" name="FV_logo_II.png">
            <a:extLst>
              <a:ext uri="{FF2B5EF4-FFF2-40B4-BE49-F238E27FC236}">
                <a16:creationId xmlns:a16="http://schemas.microsoft.com/office/drawing/2014/main" id="{1A8EF774-8614-2518-AA3E-8E4F842663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64" b="9981"/>
          <a:stretch/>
        </p:blipFill>
        <p:spPr>
          <a:xfrm>
            <a:off x="1812604" y="5029200"/>
            <a:ext cx="1676029" cy="1578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Ocean Models – Geophysical Fluid Dynamics Laboratory">
            <a:extLst>
              <a:ext uri="{FF2B5EF4-FFF2-40B4-BE49-F238E27FC236}">
                <a16:creationId xmlns:a16="http://schemas.microsoft.com/office/drawing/2014/main" id="{C2B6E2E4-EC59-3E72-42A7-DE276D38D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5" b="50000"/>
          <a:stretch/>
        </p:blipFill>
        <p:spPr bwMode="auto">
          <a:xfrm>
            <a:off x="5104978" y="5029200"/>
            <a:ext cx="1564596" cy="157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EF17744-44DC-BE02-8BB7-E5681F993E23}"/>
              </a:ext>
            </a:extLst>
          </p:cNvPr>
          <p:cNvGrpSpPr/>
          <p:nvPr/>
        </p:nvGrpSpPr>
        <p:grpSpPr>
          <a:xfrm>
            <a:off x="8488017" y="5080180"/>
            <a:ext cx="2117035" cy="1574654"/>
            <a:chOff x="8488017" y="5080180"/>
            <a:chExt cx="2117035" cy="1574654"/>
          </a:xfrm>
        </p:grpSpPr>
        <p:sp>
          <p:nvSpPr>
            <p:cNvPr id="11" name="Round Diagonal Corner Rectangle 10">
              <a:extLst>
                <a:ext uri="{FF2B5EF4-FFF2-40B4-BE49-F238E27FC236}">
                  <a16:creationId xmlns:a16="http://schemas.microsoft.com/office/drawing/2014/main" id="{6AD9E6B4-8B8F-FD29-2743-B65FECBF7409}"/>
                </a:ext>
              </a:extLst>
            </p:cNvPr>
            <p:cNvSpPr/>
            <p:nvPr/>
          </p:nvSpPr>
          <p:spPr>
            <a:xfrm>
              <a:off x="8488017" y="5784955"/>
              <a:ext cx="2117035" cy="869879"/>
            </a:xfrm>
            <a:prstGeom prst="round2Diag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Stencil" pitchFamily="82" charset="77"/>
                </a:rPr>
                <a:t>FMS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BC5BA61-9221-2499-B790-E5D1BA6AD7E8}"/>
                </a:ext>
              </a:extLst>
            </p:cNvPr>
            <p:cNvGrpSpPr/>
            <p:nvPr/>
          </p:nvGrpSpPr>
          <p:grpSpPr>
            <a:xfrm>
              <a:off x="8630340" y="5080180"/>
              <a:ext cx="1884569" cy="683276"/>
              <a:chOff x="8623990" y="4955782"/>
              <a:chExt cx="1884569" cy="73683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640645E-04F2-66E9-8EA2-96C82793484F}"/>
                  </a:ext>
                </a:extLst>
              </p:cNvPr>
              <p:cNvSpPr/>
              <p:nvPr/>
            </p:nvSpPr>
            <p:spPr>
              <a:xfrm>
                <a:off x="9566275" y="5513042"/>
                <a:ext cx="939386" cy="17890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1DC298E-DBBF-F9DE-9C94-AD8E65F743B5}"/>
                  </a:ext>
                </a:extLst>
              </p:cNvPr>
              <p:cNvSpPr/>
              <p:nvPr/>
            </p:nvSpPr>
            <p:spPr>
              <a:xfrm>
                <a:off x="9569449" y="5328976"/>
                <a:ext cx="939110" cy="1789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3CDDC5D-1F55-8192-E757-4BCBADC6D91E}"/>
                  </a:ext>
                </a:extLst>
              </p:cNvPr>
              <p:cNvSpPr/>
              <p:nvPr/>
            </p:nvSpPr>
            <p:spPr>
              <a:xfrm>
                <a:off x="8623990" y="5513715"/>
                <a:ext cx="939110" cy="1789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1480F5-EFE0-3B99-73FD-DFAD34A2F28B}"/>
                  </a:ext>
                </a:extLst>
              </p:cNvPr>
              <p:cNvSpPr/>
              <p:nvPr/>
            </p:nvSpPr>
            <p:spPr>
              <a:xfrm>
                <a:off x="8627165" y="5142324"/>
                <a:ext cx="1878496" cy="17890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EA2E632-9D41-A1C4-59B9-D3E6E248A5F1}"/>
                  </a:ext>
                </a:extLst>
              </p:cNvPr>
              <p:cNvSpPr/>
              <p:nvPr/>
            </p:nvSpPr>
            <p:spPr>
              <a:xfrm>
                <a:off x="8623990" y="5328752"/>
                <a:ext cx="939110" cy="178905"/>
              </a:xfrm>
              <a:prstGeom prst="rect">
                <a:avLst/>
              </a:prstGeom>
              <a:pattFill prst="weave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5948AC-D391-6797-B860-0A78C434041A}"/>
                  </a:ext>
                </a:extLst>
              </p:cNvPr>
              <p:cNvSpPr/>
              <p:nvPr/>
            </p:nvSpPr>
            <p:spPr>
              <a:xfrm>
                <a:off x="9566275" y="5416202"/>
                <a:ext cx="939386" cy="89453"/>
              </a:xfrm>
              <a:prstGeom prst="rect">
                <a:avLst/>
              </a:prstGeom>
              <a:pattFill prst="zigZag">
                <a:fgClr>
                  <a:schemeClr val="accent1">
                    <a:lumMod val="50000"/>
                  </a:schemeClr>
                </a:fgClr>
                <a:bgClr>
                  <a:schemeClr val="accent1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9866D8-262B-0184-6DAD-868A4F29409E}"/>
                  </a:ext>
                </a:extLst>
              </p:cNvPr>
              <p:cNvSpPr/>
              <p:nvPr/>
            </p:nvSpPr>
            <p:spPr>
              <a:xfrm>
                <a:off x="8627165" y="4955782"/>
                <a:ext cx="1878496" cy="178905"/>
              </a:xfrm>
              <a:prstGeom prst="rect">
                <a:avLst/>
              </a:prstGeom>
              <a:pattFill prst="dashUpDiag">
                <a:fgClr>
                  <a:schemeClr val="bg1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C92A33-23A8-071E-9A45-FFB1CC7725AF}"/>
              </a:ext>
            </a:extLst>
          </p:cNvPr>
          <p:cNvGrpSpPr/>
          <p:nvPr/>
        </p:nvGrpSpPr>
        <p:grpSpPr>
          <a:xfrm>
            <a:off x="6019800" y="1272210"/>
            <a:ext cx="6096000" cy="3539560"/>
            <a:chOff x="6019800" y="1272210"/>
            <a:chExt cx="6096000" cy="35395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EE5792-52F5-3234-0399-3BB7E51DD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445"/>
            <a:stretch/>
          </p:blipFill>
          <p:spPr>
            <a:xfrm>
              <a:off x="6138276" y="1868557"/>
              <a:ext cx="5778155" cy="29432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C02584-4183-9754-A3ED-F8F37868F9DA}"/>
                </a:ext>
              </a:extLst>
            </p:cNvPr>
            <p:cNvSpPr txBox="1"/>
            <p:nvPr/>
          </p:nvSpPr>
          <p:spPr>
            <a:xfrm>
              <a:off x="6019800" y="1272210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2800" dirty="0"/>
                <a:t>GFDL Seamless Modeling Suite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8C091D-2053-0F07-7FEE-795365090F01}"/>
              </a:ext>
            </a:extLst>
          </p:cNvPr>
          <p:cNvGrpSpPr/>
          <p:nvPr/>
        </p:nvGrpSpPr>
        <p:grpSpPr>
          <a:xfrm>
            <a:off x="944216" y="1272210"/>
            <a:ext cx="4839563" cy="3502076"/>
            <a:chOff x="944216" y="1272210"/>
            <a:chExt cx="4839563" cy="3502076"/>
          </a:xfrm>
        </p:grpSpPr>
        <p:pic>
          <p:nvPicPr>
            <p:cNvPr id="8" name="Picture 7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A0ECD8F2-0F64-567C-85E4-176F2B83C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508"/>
            <a:stretch/>
          </p:blipFill>
          <p:spPr>
            <a:xfrm>
              <a:off x="944216" y="1868557"/>
              <a:ext cx="4839563" cy="290572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D0F6CC-4C2F-10A3-FF9A-B71DA62C0D75}"/>
                </a:ext>
              </a:extLst>
            </p:cNvPr>
            <p:cNvSpPr txBox="1"/>
            <p:nvPr/>
          </p:nvSpPr>
          <p:spPr>
            <a:xfrm>
              <a:off x="1593498" y="1272210"/>
              <a:ext cx="3671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Unified Forecast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03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5A92B7-B2F3-B676-C1CF-7497D7AB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53" y="329533"/>
            <a:ext cx="10515600" cy="1325563"/>
          </a:xfrm>
        </p:spPr>
        <p:txBody>
          <a:bodyPr/>
          <a:lstStyle/>
          <a:p>
            <a:r>
              <a:rPr lang="en-US" dirty="0"/>
              <a:t>Global-to-Regional Nesting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2313FC-AA5B-7976-BB4A-938DBA4BD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53" y="1570245"/>
            <a:ext cx="6622774" cy="5155233"/>
          </a:xfrm>
        </p:spPr>
        <p:txBody>
          <a:bodyPr>
            <a:normAutofit/>
          </a:bodyPr>
          <a:lstStyle/>
          <a:p>
            <a:r>
              <a:rPr lang="en-US" dirty="0"/>
              <a:t>The Global-Nest Initiative is </a:t>
            </a:r>
            <a:r>
              <a:rPr lang="en-US" b="1" dirty="0"/>
              <a:t>bootstrapped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Results available from day 1.</a:t>
            </a:r>
          </a:p>
          <a:p>
            <a:r>
              <a:rPr lang="en-US" dirty="0"/>
              <a:t>FV3’s grid nesting allows extended-range convective-scale prediction!</a:t>
            </a:r>
          </a:p>
          <a:p>
            <a:r>
              <a:rPr lang="en-US" dirty="0"/>
              <a:t>Stretched FV3 another powerful option especially for chemistry + climate</a:t>
            </a:r>
          </a:p>
          <a:p>
            <a:pPr lvl="1"/>
            <a:r>
              <a:rPr lang="en-US" dirty="0"/>
              <a:t>L Zhou et al 2019 BAMS</a:t>
            </a:r>
          </a:p>
          <a:p>
            <a:pPr lvl="1"/>
            <a:r>
              <a:rPr lang="en-US" dirty="0"/>
              <a:t>Used extensively in GEOS and GEOS-Chem</a:t>
            </a:r>
          </a:p>
          <a:p>
            <a:r>
              <a:rPr lang="en-US" dirty="0"/>
              <a:t>Advances directly benefit and inform other convective-scale applications</a:t>
            </a:r>
          </a:p>
          <a:p>
            <a:pPr lvl="1"/>
            <a:r>
              <a:rPr lang="en-US" dirty="0"/>
              <a:t>HAFS, RRFS, </a:t>
            </a:r>
            <a:r>
              <a:rPr lang="en-US" dirty="0" err="1"/>
              <a:t>WoF</a:t>
            </a:r>
            <a:r>
              <a:rPr lang="en-US" dirty="0"/>
              <a:t>, etc.</a:t>
            </a:r>
          </a:p>
        </p:txBody>
      </p:sp>
      <p:pic>
        <p:nvPicPr>
          <p:cNvPr id="6" name="Google Shape;142;p18">
            <a:extLst>
              <a:ext uri="{FF2B5EF4-FFF2-40B4-BE49-F238E27FC236}">
                <a16:creationId xmlns:a16="http://schemas.microsoft.com/office/drawing/2014/main" id="{B0E8C5D7-E20B-A583-6B7C-34FD913C57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549"/>
          <a:stretch/>
        </p:blipFill>
        <p:spPr>
          <a:xfrm>
            <a:off x="7755237" y="219556"/>
            <a:ext cx="2038801" cy="203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3;p18" descr="Map&#10;&#10;Description automatically generated">
            <a:extLst>
              <a:ext uri="{FF2B5EF4-FFF2-40B4-BE49-F238E27FC236}">
                <a16:creationId xmlns:a16="http://schemas.microsoft.com/office/drawing/2014/main" id="{6AA2D1D8-C15E-37FE-F5F6-0ABF415FFB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3061" y="1338357"/>
            <a:ext cx="2125601" cy="2125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32F82BF-E296-6091-5E15-C5F57343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038" y="4156012"/>
            <a:ext cx="2078851" cy="207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C1DFD-6471-C157-8D39-6294B3A21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052" y="3537346"/>
            <a:ext cx="2038800" cy="20409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23B50-73B9-1843-EE52-24F762E00290}"/>
              </a:ext>
            </a:extLst>
          </p:cNvPr>
          <p:cNvSpPr txBox="1"/>
          <p:nvPr/>
        </p:nvSpPr>
        <p:spPr>
          <a:xfrm>
            <a:off x="10007661" y="353046"/>
            <a:ext cx="137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3-km Nested</a:t>
            </a:r>
          </a:p>
          <a:p>
            <a:r>
              <a:rPr lang="en-US" dirty="0"/>
              <a:t>T-SHiELD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CBAEA-DE50-8FED-8725-3361CD85962C}"/>
              </a:ext>
            </a:extLst>
          </p:cNvPr>
          <p:cNvSpPr txBox="1"/>
          <p:nvPr/>
        </p:nvSpPr>
        <p:spPr>
          <a:xfrm>
            <a:off x="8147603" y="2332441"/>
            <a:ext cx="137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3-km Nested</a:t>
            </a:r>
          </a:p>
          <a:p>
            <a:pPr algn="r"/>
            <a:r>
              <a:rPr lang="en-US" dirty="0"/>
              <a:t>C-SHiELD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EC86D-84D2-D18A-F037-9C10E83B00C4}"/>
              </a:ext>
            </a:extLst>
          </p:cNvPr>
          <p:cNvSpPr txBox="1"/>
          <p:nvPr/>
        </p:nvSpPr>
        <p:spPr>
          <a:xfrm>
            <a:off x="8060239" y="5651683"/>
            <a:ext cx="1551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1.4-km Nested</a:t>
            </a:r>
          </a:p>
          <a:p>
            <a:pPr algn="r"/>
            <a:r>
              <a:rPr lang="en-US" dirty="0"/>
              <a:t>Tele-</a:t>
            </a:r>
            <a:r>
              <a:rPr lang="en-US" dirty="0" err="1"/>
              <a:t>SHiELDs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35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E7235-16CB-1845-AAAF-73C25618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88"/>
            <a:ext cx="10515600" cy="1325563"/>
          </a:xfrm>
        </p:spPr>
        <p:txBody>
          <a:bodyPr/>
          <a:lstStyle/>
          <a:p>
            <a:r>
              <a:rPr lang="en-US" dirty="0"/>
              <a:t>3-km Nested C-SHiELD</a:t>
            </a:r>
            <a:br>
              <a:rPr lang="en-US" dirty="0"/>
            </a:br>
            <a:r>
              <a:rPr lang="en-US" dirty="0"/>
              <a:t>Medium-Range Forecasts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842E1-85DC-9D43-9A9A-7B5122FDA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69" y="1779059"/>
            <a:ext cx="5985933" cy="4744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Nesting extends storm prediction into the medium range.</a:t>
            </a:r>
          </a:p>
          <a:p>
            <a:r>
              <a:rPr lang="en-US" dirty="0"/>
              <a:t>Surrogate severe prediction of severe storms shows similar skill on days 2–4 as on day 1.</a:t>
            </a:r>
          </a:p>
          <a:p>
            <a:r>
              <a:rPr lang="en-US" dirty="0"/>
              <a:t>Improvements of clouds and radiation lead to improved 500 mb skill—potential for longer ranges</a:t>
            </a:r>
          </a:p>
          <a:p>
            <a:r>
              <a:rPr lang="en-US" dirty="0"/>
              <a:t>2023 HWT Medium-range experiment including NCAR C-SHiELD ensemble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B02515-FA81-554E-B351-D4E110A482E5}"/>
              </a:ext>
            </a:extLst>
          </p:cNvPr>
          <p:cNvGrpSpPr/>
          <p:nvPr/>
        </p:nvGrpSpPr>
        <p:grpSpPr>
          <a:xfrm>
            <a:off x="7620000" y="128060"/>
            <a:ext cx="4165600" cy="3354386"/>
            <a:chOff x="8026400" y="3378201"/>
            <a:chExt cx="4165600" cy="335438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51CD3ED-F6E5-F94C-9F40-44BA6BB4F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3" t="30880" r="10001" b="36216"/>
            <a:stretch/>
          </p:blipFill>
          <p:spPr bwMode="auto">
            <a:xfrm>
              <a:off x="8189140" y="5029200"/>
              <a:ext cx="4002860" cy="1703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C8FED99-1420-2C40-BC47-9B2DF32AC5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30880" r="53149" b="36216"/>
            <a:stretch/>
          </p:blipFill>
          <p:spPr bwMode="auto">
            <a:xfrm>
              <a:off x="8026400" y="3378201"/>
              <a:ext cx="3826933" cy="1703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CBD5C29-3257-A048-9347-35DA1F7E9FE6}"/>
              </a:ext>
            </a:extLst>
          </p:cNvPr>
          <p:cNvSpPr txBox="1"/>
          <p:nvPr/>
        </p:nvSpPr>
        <p:spPr>
          <a:xfrm>
            <a:off x="9440346" y="3445695"/>
            <a:ext cx="250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Harris et al. 2020, JAMES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B09AA-2ADB-7D49-81AE-4DDF44D941C9}"/>
              </a:ext>
            </a:extLst>
          </p:cNvPr>
          <p:cNvSpPr txBox="1"/>
          <p:nvPr/>
        </p:nvSpPr>
        <p:spPr>
          <a:xfrm>
            <a:off x="838200" y="1343109"/>
            <a:ext cx="7596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www.gfdl.noaa.gov</a:t>
            </a:r>
            <a:r>
              <a:rPr lang="en-US" sz="1400" dirty="0"/>
              <a:t>/c-shield-next-generation-of-extreme-weather-prediction/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3952F-B8B2-76FE-419B-D01020B7B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740" y="3793595"/>
            <a:ext cx="5054600" cy="2679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2B981B-6BAA-E3C2-1F86-0C169370A50C}"/>
              </a:ext>
            </a:extLst>
          </p:cNvPr>
          <p:cNvSpPr txBox="1"/>
          <p:nvPr/>
        </p:nvSpPr>
        <p:spPr>
          <a:xfrm>
            <a:off x="7611546" y="6453025"/>
            <a:ext cx="3783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Kaltenbaugh</a:t>
            </a:r>
            <a:r>
              <a:rPr lang="en-US" dirty="0"/>
              <a:t> et al. 2022, Tech Note GFDL2022001</a:t>
            </a:r>
          </a:p>
        </p:txBody>
      </p:sp>
    </p:spTree>
    <p:extLst>
      <p:ext uri="{BB962C8B-B14F-4D97-AF65-F5344CB8AC3E}">
        <p14:creationId xmlns:p14="http://schemas.microsoft.com/office/powerpoint/2010/main" val="76415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T-SHiELD Global-Nest Hurricane Forecasts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9F6832-8E5C-F466-38B3-119A88638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206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Global-Nest a natural for strongly scale-interacting TCs</a:t>
            </a:r>
          </a:p>
          <a:p>
            <a:pPr marL="0" indent="0">
              <a:buNone/>
            </a:pPr>
            <a:r>
              <a:rPr lang="en-US" dirty="0"/>
              <a:t>3-km Nested T-SHiELD shows how explicit deep convection can control TC intensity, synoptic steering flow, and structure</a:t>
            </a:r>
          </a:p>
          <a:p>
            <a:pPr marL="0" indent="0">
              <a:buNone/>
            </a:pPr>
            <a:r>
              <a:rPr lang="en-US" dirty="0"/>
              <a:t>Testing ground for convection-large-scale interactions and parameterized shallow cumulus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0" name="Google Shape;150;p18"/>
          <p:cNvSpPr txBox="1"/>
          <p:nvPr/>
        </p:nvSpPr>
        <p:spPr>
          <a:xfrm>
            <a:off x="8097285" y="6281776"/>
            <a:ext cx="1511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ym typeface="Open Sans"/>
              </a:rPr>
              <a:t>Courtesy </a:t>
            </a:r>
            <a:r>
              <a:rPr lang="en-US" dirty="0" err="1">
                <a:sym typeface="Open Sans"/>
              </a:rPr>
              <a:t>Kun</a:t>
            </a:r>
            <a:r>
              <a:rPr lang="en-US" dirty="0">
                <a:sym typeface="Open Sans"/>
              </a:rPr>
              <a:t> Gao </a:t>
            </a:r>
            <a:endParaRPr dirty="0">
              <a:sym typeface="Open Sans"/>
            </a:endParaRP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B8848D3-846B-2F58-C37C-34ED619B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029" y="2027582"/>
            <a:ext cx="6115235" cy="3738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143AF3-D3F2-E008-020D-6F3B85A405AF}"/>
              </a:ext>
            </a:extLst>
          </p:cNvPr>
          <p:cNvSpPr txBox="1"/>
          <p:nvPr/>
        </p:nvSpPr>
        <p:spPr>
          <a:xfrm>
            <a:off x="6431733" y="5912444"/>
            <a:ext cx="484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Homogeneous 2021-2022 Atlantic TC Comparison</a:t>
            </a:r>
          </a:p>
        </p:txBody>
      </p:sp>
    </p:spTree>
    <p:extLst>
      <p:ext uri="{BB962C8B-B14F-4D97-AF65-F5344CB8AC3E}">
        <p14:creationId xmlns:p14="http://schemas.microsoft.com/office/powerpoint/2010/main" val="1164338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CD39-8290-8E47-A5A4-55A4BF795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91"/>
            <a:ext cx="10515600" cy="1325563"/>
          </a:xfrm>
        </p:spPr>
        <p:txBody>
          <a:bodyPr/>
          <a:lstStyle/>
          <a:p>
            <a:r>
              <a:rPr lang="en-US" dirty="0"/>
              <a:t>T-SHiELD Positive-Definite Advection:</a:t>
            </a:r>
            <a:br>
              <a:rPr lang="en-US" dirty="0"/>
            </a:br>
            <a:r>
              <a:rPr lang="en-US" dirty="0"/>
              <a:t>Rapid Intensification and Storm Structure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9339D4-8E7C-3B01-3A8B-F38ED018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66" y="1887777"/>
            <a:ext cx="59546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Positive-definite (PD) tracer advection 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successful rapid intensification (RI) predictions compared to monotonic (MONO)</a:t>
            </a:r>
          </a:p>
          <a:p>
            <a:pPr marL="0" indent="0">
              <a:buNone/>
            </a:pPr>
            <a:r>
              <a:rPr lang="en-US" dirty="0"/>
              <a:t>PD advection enables more WV into eyewall, permitting better updraft and TC structure</a:t>
            </a:r>
          </a:p>
          <a:p>
            <a:pPr marL="0" indent="0">
              <a:buNone/>
            </a:pPr>
            <a:r>
              <a:rPr lang="en-US" dirty="0"/>
              <a:t>Framework for post-landfall TC structure validation being built </a:t>
            </a:r>
            <a:br>
              <a:rPr lang="en-US" dirty="0"/>
            </a:br>
            <a:r>
              <a:rPr lang="en-US" dirty="0"/>
              <a:t>(cf. J Chen and </a:t>
            </a:r>
            <a:r>
              <a:rPr lang="en-US" dirty="0" err="1"/>
              <a:t>Chavas</a:t>
            </a:r>
            <a:r>
              <a:rPr lang="en-US" dirty="0"/>
              <a:t> 2023)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34351D-3304-8C49-BB25-F35E7EA92547}"/>
              </a:ext>
            </a:extLst>
          </p:cNvPr>
          <p:cNvSpPr/>
          <p:nvPr/>
        </p:nvSpPr>
        <p:spPr>
          <a:xfrm>
            <a:off x="10622910" y="6577914"/>
            <a:ext cx="1573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Gao et al 2021, JAS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4803B-5BCE-FE61-A0E2-D1C2039E5672}"/>
              </a:ext>
            </a:extLst>
          </p:cNvPr>
          <p:cNvGrpSpPr/>
          <p:nvPr/>
        </p:nvGrpSpPr>
        <p:grpSpPr>
          <a:xfrm>
            <a:off x="5923570" y="1363364"/>
            <a:ext cx="6269238" cy="5274100"/>
            <a:chOff x="6187805" y="1539037"/>
            <a:chExt cx="5580936" cy="4695057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0F10AA7B-3189-3944-A5AA-66FEDC3C73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5"/>
            <a:stretch/>
          </p:blipFill>
          <p:spPr bwMode="auto">
            <a:xfrm>
              <a:off x="7867553" y="3812755"/>
              <a:ext cx="2702815" cy="242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D4B9300-04DB-1C42-BDA1-3B1BA37DCF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84"/>
            <a:stretch/>
          </p:blipFill>
          <p:spPr bwMode="auto">
            <a:xfrm>
              <a:off x="6187805" y="1539037"/>
              <a:ext cx="5580936" cy="242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506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9A8F-DFFD-BD06-3B56-1C84F7F40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10"/>
            <a:ext cx="10515600" cy="814318"/>
          </a:xfrm>
        </p:spPr>
        <p:txBody>
          <a:bodyPr/>
          <a:lstStyle/>
          <a:p>
            <a:r>
              <a:rPr lang="en-US" dirty="0"/>
              <a:t>Explicit convection and synoptic circulations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580623-4861-7032-138B-68B0D940E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0" y="1328738"/>
            <a:ext cx="4778240" cy="4848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Explicit convection means tuning convective heating is a lot harder!</a:t>
            </a:r>
          </a:p>
          <a:p>
            <a:pPr marL="0" indent="0">
              <a:buNone/>
            </a:pPr>
            <a:r>
              <a:rPr lang="en-US" dirty="0"/>
              <a:t>At k-scales, dynamics settings that change updraft frequency and intensity change the synoptic steering flow.</a:t>
            </a:r>
          </a:p>
          <a:p>
            <a:pPr marL="0" indent="0">
              <a:buNone/>
            </a:pPr>
            <a:r>
              <a:rPr lang="en-US" dirty="0"/>
              <a:t>This has direct impacts for tropical cyclone track forecasting on large k-scale domains—and for GSRMs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186BCCA-24E6-771E-BA75-1C7960030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5535"/>
          <a:stretch/>
        </p:blipFill>
        <p:spPr bwMode="auto">
          <a:xfrm>
            <a:off x="5383054" y="2882347"/>
            <a:ext cx="3962400" cy="361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F4A281-6689-1113-E7FF-DFAAE35E0829}"/>
              </a:ext>
            </a:extLst>
          </p:cNvPr>
          <p:cNvSpPr txBox="1"/>
          <p:nvPr/>
        </p:nvSpPr>
        <p:spPr>
          <a:xfrm>
            <a:off x="9458324" y="3815075"/>
            <a:ext cx="2425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Effect of two advection schemes on weakly-organized convection in T-SHiELD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CE714D-58D1-53CD-0DA2-98638B4F8CDB}"/>
              </a:ext>
            </a:extLst>
          </p:cNvPr>
          <p:cNvGrpSpPr/>
          <p:nvPr/>
        </p:nvGrpSpPr>
        <p:grpSpPr>
          <a:xfrm>
            <a:off x="5396910" y="1082192"/>
            <a:ext cx="6708646" cy="1748093"/>
            <a:chOff x="5728728" y="1082193"/>
            <a:chExt cx="6376827" cy="1661630"/>
          </a:xfrm>
        </p:grpSpPr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0F51B30C-BA83-210B-9C7B-46BA67DFBC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3835" b="53789"/>
            <a:stretch/>
          </p:blipFill>
          <p:spPr bwMode="auto">
            <a:xfrm>
              <a:off x="5728728" y="1082193"/>
              <a:ext cx="3207027" cy="1651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C68EB0B-524C-AC61-B0DD-1CCBD2CCD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70" t="53789" r="-1"/>
            <a:stretch/>
          </p:blipFill>
          <p:spPr bwMode="auto">
            <a:xfrm>
              <a:off x="8970433" y="1092409"/>
              <a:ext cx="3135122" cy="1651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20120A7-B410-4B80-6246-8003B89B39C9}"/>
              </a:ext>
            </a:extLst>
          </p:cNvPr>
          <p:cNvSpPr txBox="1"/>
          <p:nvPr/>
        </p:nvSpPr>
        <p:spPr>
          <a:xfrm>
            <a:off x="9947768" y="5503450"/>
            <a:ext cx="1446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Gao et al. </a:t>
            </a:r>
            <a:br>
              <a:rPr lang="en-US" dirty="0"/>
            </a:br>
            <a:r>
              <a:rPr lang="en-US" dirty="0"/>
              <a:t>In revision at GRL</a:t>
            </a:r>
          </a:p>
        </p:txBody>
      </p:sp>
    </p:spTree>
    <p:extLst>
      <p:ext uri="{BB962C8B-B14F-4D97-AF65-F5344CB8AC3E}">
        <p14:creationId xmlns:p14="http://schemas.microsoft.com/office/powerpoint/2010/main" val="1910318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FF03B2-0141-90B8-C3A3-E62C511A5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59" y="300046"/>
            <a:ext cx="11628283" cy="686225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Improved MJO Forecasting by Nesting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DA8536-0BED-DE30-EE0A-2735ACB3E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891" y="1000557"/>
            <a:ext cx="5423337" cy="5640832"/>
          </a:xfrm>
        </p:spPr>
        <p:txBody>
          <a:bodyPr anchor="ctr"/>
          <a:lstStyle/>
          <a:p>
            <a:pPr marL="114300" indent="0">
              <a:buNone/>
            </a:pPr>
            <a:r>
              <a:rPr lang="en-US" dirty="0"/>
              <a:t>SPEAR and SHiELD get 25+ days of MJO at 100-50-25 km resolution. Higher resolution gives better forecasts.</a:t>
            </a:r>
          </a:p>
          <a:p>
            <a:pPr marL="114300" indent="0">
              <a:buNone/>
            </a:pPr>
            <a:r>
              <a:rPr lang="en-US" dirty="0"/>
              <a:t>AOML &amp; GFDL Collaboration: </a:t>
            </a:r>
            <a:br>
              <a:rPr lang="en-US" dirty="0"/>
            </a:br>
            <a:r>
              <a:rPr lang="en-US" dirty="0"/>
              <a:t>40-day runs during DYNAMO</a:t>
            </a:r>
          </a:p>
          <a:p>
            <a:pPr marL="114300" indent="0">
              <a:buNone/>
            </a:pPr>
            <a:r>
              <a:rPr lang="en-US" dirty="0"/>
              <a:t>Maritime Continent nest gives a full</a:t>
            </a:r>
            <a:r>
              <a:rPr lang="en-US" b="1" dirty="0"/>
              <a:t> 39 days </a:t>
            </a:r>
            <a:r>
              <a:rPr lang="en-US" dirty="0"/>
              <a:t>of useful predictability!</a:t>
            </a:r>
          </a:p>
          <a:p>
            <a:pPr marL="114300" indent="0">
              <a:buNone/>
            </a:pPr>
            <a:r>
              <a:rPr lang="en-US" dirty="0"/>
              <a:t>Enhanced resolution improves precipitation and diurnal cycle over Maritime Continent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 descr="https://lh3.googleusercontent.com/pI8ueqV8nTp2uyLPbgrdRGypPe0T4QaqCqnbIq2vj_pZqjpjwotdwny5NC9EdCf9pti7PtGI-6NClmOWBjF92NDiyKK_CzVWC3qqQq0abdakO-gda7H0q8ykpkfzYZqp3zAtC9xmibA">
            <a:extLst>
              <a:ext uri="{FF2B5EF4-FFF2-40B4-BE49-F238E27FC236}">
                <a16:creationId xmlns:a16="http://schemas.microsoft.com/office/drawing/2014/main" id="{AE7AE175-A805-490F-8244-727265D96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2223" y="1107569"/>
            <a:ext cx="2070240" cy="208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3B0759-406E-A240-3DA2-B27CA7AECBB8}"/>
              </a:ext>
            </a:extLst>
          </p:cNvPr>
          <p:cNvSpPr txBox="1"/>
          <p:nvPr/>
        </p:nvSpPr>
        <p:spPr>
          <a:xfrm>
            <a:off x="8452771" y="1605223"/>
            <a:ext cx="32688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SHiELD global 16-km grid</a:t>
            </a:r>
          </a:p>
          <a:p>
            <a:r>
              <a:rPr lang="en-US" dirty="0"/>
              <a:t>4-km Maritime Continent nest</a:t>
            </a:r>
          </a:p>
          <a:p>
            <a:r>
              <a:rPr lang="en-US" dirty="0"/>
              <a:t>40-days in 8 hours with 4K Gaea cores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9B2509-A3C1-70DF-48B2-B775432D3C35}"/>
              </a:ext>
            </a:extLst>
          </p:cNvPr>
          <p:cNvGrpSpPr/>
          <p:nvPr/>
        </p:nvGrpSpPr>
        <p:grpSpPr>
          <a:xfrm>
            <a:off x="5930610" y="3176503"/>
            <a:ext cx="6144922" cy="3408924"/>
            <a:chOff x="6484713" y="3202302"/>
            <a:chExt cx="4642417" cy="2575402"/>
          </a:xfrm>
        </p:grpSpPr>
        <p:pic>
          <p:nvPicPr>
            <p:cNvPr id="10" name="Picture 9" descr="acc_rmse.png">
              <a:extLst>
                <a:ext uri="{FF2B5EF4-FFF2-40B4-BE49-F238E27FC236}">
                  <a16:creationId xmlns:a16="http://schemas.microsoft.com/office/drawing/2014/main" id="{44B1B204-3884-8DE8-CF8C-40BFBF05C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4713" y="3202302"/>
              <a:ext cx="4642417" cy="257540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6310A29-1CD6-C0EE-4504-9709903F0E18}"/>
                </a:ext>
              </a:extLst>
            </p:cNvPr>
            <p:cNvGrpSpPr/>
            <p:nvPr/>
          </p:nvGrpSpPr>
          <p:grpSpPr>
            <a:xfrm>
              <a:off x="8560433" y="3964467"/>
              <a:ext cx="1904528" cy="291815"/>
              <a:chOff x="8560433" y="3964467"/>
              <a:chExt cx="1904528" cy="29181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B3F44C-25F5-54B3-9F7B-978245E5E987}"/>
                  </a:ext>
                </a:extLst>
              </p:cNvPr>
              <p:cNvSpPr txBox="1"/>
              <p:nvPr/>
            </p:nvSpPr>
            <p:spPr>
              <a:xfrm>
                <a:off x="8560433" y="3964467"/>
                <a:ext cx="804181" cy="291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24 Days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95F15F-8D9A-5172-B1DD-35C1AEFD9F6F}"/>
                  </a:ext>
                </a:extLst>
              </p:cNvPr>
              <p:cNvSpPr txBox="1"/>
              <p:nvPr/>
            </p:nvSpPr>
            <p:spPr>
              <a:xfrm>
                <a:off x="9660779" y="3964467"/>
                <a:ext cx="804182" cy="291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26 Days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BD50724-948B-02F7-5A3F-B21FCBA031CD}"/>
                  </a:ext>
                </a:extLst>
              </p:cNvPr>
              <p:cNvSpPr/>
              <p:nvPr/>
            </p:nvSpPr>
            <p:spPr>
              <a:xfrm>
                <a:off x="9562994" y="4052470"/>
                <a:ext cx="80284" cy="877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222A339-9176-24ED-44FE-CF3A234B71B9}"/>
                  </a:ext>
                </a:extLst>
              </p:cNvPr>
              <p:cNvSpPr/>
              <p:nvPr/>
            </p:nvSpPr>
            <p:spPr>
              <a:xfrm>
                <a:off x="9323554" y="4052470"/>
                <a:ext cx="80284" cy="877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7309229-B154-C47D-CBBE-66734EA04AF8}"/>
                </a:ext>
              </a:extLst>
            </p:cNvPr>
            <p:cNvGrpSpPr/>
            <p:nvPr/>
          </p:nvGrpSpPr>
          <p:grpSpPr>
            <a:xfrm>
              <a:off x="9037120" y="4588705"/>
              <a:ext cx="2071504" cy="359926"/>
              <a:chOff x="9037120" y="4588705"/>
              <a:chExt cx="2071504" cy="35992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F7553A-FD24-7505-78D3-9CBC5DA886AC}"/>
                  </a:ext>
                </a:extLst>
              </p:cNvPr>
              <p:cNvSpPr txBox="1"/>
              <p:nvPr/>
            </p:nvSpPr>
            <p:spPr>
              <a:xfrm>
                <a:off x="9037120" y="4656816"/>
                <a:ext cx="804182" cy="291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28 Days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C0DF49-129F-72B3-DE04-FB9E834D1C96}"/>
                  </a:ext>
                </a:extLst>
              </p:cNvPr>
              <p:cNvSpPr txBox="1"/>
              <p:nvPr/>
            </p:nvSpPr>
            <p:spPr>
              <a:xfrm>
                <a:off x="10304441" y="4607683"/>
                <a:ext cx="804183" cy="291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39 Days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670D312-75F3-280C-C026-5992EFAA24A7}"/>
                  </a:ext>
                </a:extLst>
              </p:cNvPr>
              <p:cNvSpPr/>
              <p:nvPr/>
            </p:nvSpPr>
            <p:spPr>
              <a:xfrm>
                <a:off x="10823108" y="4588705"/>
                <a:ext cx="80284" cy="8777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9B02FD2-A29B-1A80-7A0E-32C7371D9C88}"/>
                  </a:ext>
                </a:extLst>
              </p:cNvPr>
              <p:cNvSpPr/>
              <p:nvPr/>
            </p:nvSpPr>
            <p:spPr>
              <a:xfrm>
                <a:off x="9729189" y="4588705"/>
                <a:ext cx="80284" cy="877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F69FB66-E479-1197-5557-083D1B7F2858}"/>
              </a:ext>
            </a:extLst>
          </p:cNvPr>
          <p:cNvSpPr txBox="1"/>
          <p:nvPr/>
        </p:nvSpPr>
        <p:spPr>
          <a:xfrm>
            <a:off x="10111436" y="3397044"/>
            <a:ext cx="17899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16-km Uniform</a:t>
            </a:r>
          </a:p>
          <a:p>
            <a:r>
              <a:rPr lang="en-US" b="1" dirty="0">
                <a:solidFill>
                  <a:srgbClr val="FF0000"/>
                </a:solidFill>
              </a:rPr>
              <a:t>… and 4-km Nest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CC9DD4-6949-0B62-5A3C-FAC2A4EF1A2C}"/>
              </a:ext>
            </a:extLst>
          </p:cNvPr>
          <p:cNvSpPr txBox="1"/>
          <p:nvPr/>
        </p:nvSpPr>
        <p:spPr>
          <a:xfrm>
            <a:off x="6526922" y="5555549"/>
            <a:ext cx="2649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MJO skill (higher is better)</a:t>
            </a:r>
          </a:p>
          <a:p>
            <a:r>
              <a:rPr lang="en-US" dirty="0" err="1"/>
              <a:t>Zavadoff</a:t>
            </a:r>
            <a:r>
              <a:rPr lang="en-US" dirty="0"/>
              <a:t> (AOML) et al., GRL, 2023</a:t>
            </a:r>
          </a:p>
        </p:txBody>
      </p:sp>
    </p:spTree>
    <p:extLst>
      <p:ext uri="{BB962C8B-B14F-4D97-AF65-F5344CB8AC3E}">
        <p14:creationId xmlns:p14="http://schemas.microsoft.com/office/powerpoint/2010/main" val="1466075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12EF4-2352-A44E-96E9-D31A8382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C-SHiELD </a:t>
            </a:r>
            <a:r>
              <a:rPr lang="en-US" dirty="0" err="1"/>
              <a:t>Subseasonal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Severe Storm Forecasts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ECF5B-4870-254F-93B3-7CF2D55D4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" y="1819278"/>
            <a:ext cx="5474576" cy="4843882"/>
          </a:xfrm>
        </p:spPr>
        <p:txBody>
          <a:bodyPr>
            <a:normAutofit/>
          </a:bodyPr>
          <a:lstStyle/>
          <a:p>
            <a:r>
              <a:rPr lang="en-US" dirty="0"/>
              <a:t>5-km nest in 16-km global model: </a:t>
            </a:r>
            <a:r>
              <a:rPr lang="en-US" i="1" dirty="0"/>
              <a:t>Explicit </a:t>
            </a:r>
            <a:r>
              <a:rPr lang="en-US" dirty="0"/>
              <a:t>prediction of severe thunderstorms</a:t>
            </a:r>
          </a:p>
          <a:p>
            <a:pPr lvl="1"/>
            <a:r>
              <a:rPr lang="en-US" dirty="0"/>
              <a:t>30 days in 8 hours with 2112 cores</a:t>
            </a:r>
          </a:p>
          <a:p>
            <a:r>
              <a:rPr lang="en-US" dirty="0"/>
              <a:t>11-member 30-day forecasts for Springs 2016—2020: validate UH vs. storm reports</a:t>
            </a:r>
          </a:p>
          <a:p>
            <a:r>
              <a:rPr lang="en-US" dirty="0"/>
              <a:t>Promising skill in northern US out to week 3 and 4!</a:t>
            </a:r>
          </a:p>
          <a:p>
            <a:r>
              <a:rPr lang="en-US" dirty="0"/>
              <a:t>Collaboration with NSSL on more extensive cold-season validations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8716A-5102-2943-9814-FA0D8CE40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29292"/>
            <a:ext cx="2145985" cy="221827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742C83B-E2C2-E847-853A-154B184F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090" y="2352759"/>
            <a:ext cx="455492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AF52F8-13C7-1F43-9D81-87249CCA5B1A}"/>
              </a:ext>
            </a:extLst>
          </p:cNvPr>
          <p:cNvSpPr txBox="1"/>
          <p:nvPr/>
        </p:nvSpPr>
        <p:spPr>
          <a:xfrm>
            <a:off x="8248215" y="2592492"/>
            <a:ext cx="2093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Heidke</a:t>
            </a:r>
            <a:r>
              <a:rPr lang="en-US" dirty="0"/>
              <a:t> Skill Score</a:t>
            </a:r>
            <a:br>
              <a:rPr lang="en-US" dirty="0"/>
            </a:br>
            <a:r>
              <a:rPr lang="en-US" dirty="0"/>
              <a:t>higher is better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5FBBCD-0332-2F46-AA7D-D704E549F511}"/>
              </a:ext>
            </a:extLst>
          </p:cNvPr>
          <p:cNvSpPr/>
          <p:nvPr/>
        </p:nvSpPr>
        <p:spPr>
          <a:xfrm>
            <a:off x="9861902" y="6448728"/>
            <a:ext cx="1982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Courtesy Kai-Yuan Cheng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5C5D7F-341C-5D4F-B598-B3578312A708}"/>
              </a:ext>
            </a:extLst>
          </p:cNvPr>
          <p:cNvGrpSpPr/>
          <p:nvPr/>
        </p:nvGrpSpPr>
        <p:grpSpPr>
          <a:xfrm>
            <a:off x="6637288" y="443543"/>
            <a:ext cx="2617072" cy="1453928"/>
            <a:chOff x="6637288" y="443543"/>
            <a:chExt cx="2617072" cy="1453928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A0D5D13-3DFB-9848-8273-0CC3315C9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7288" y="443543"/>
              <a:ext cx="2617072" cy="145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FED951-60AA-C043-BF27-557175A5BE5C}"/>
                </a:ext>
              </a:extLst>
            </p:cNvPr>
            <p:cNvSpPr txBox="1"/>
            <p:nvPr/>
          </p:nvSpPr>
          <p:spPr>
            <a:xfrm>
              <a:off x="7283669" y="1116646"/>
              <a:ext cx="139638" cy="92333"/>
            </a:xfrm>
            <a:prstGeom prst="rect">
              <a:avLst/>
            </a:prstGeom>
            <a:solidFill>
              <a:srgbClr val="FDCFA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/>
                <a:t>SW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E3200A-28ED-7A47-8B6B-DA3510D9BDC4}"/>
                </a:ext>
              </a:extLst>
            </p:cNvPr>
            <p:cNvSpPr txBox="1"/>
            <p:nvPr/>
          </p:nvSpPr>
          <p:spPr>
            <a:xfrm>
              <a:off x="7246888" y="710497"/>
              <a:ext cx="139638" cy="92333"/>
            </a:xfrm>
            <a:prstGeom prst="rect">
              <a:avLst/>
            </a:prstGeom>
            <a:solidFill>
              <a:srgbClr val="FDBBA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/>
                <a:t>NW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56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7A1D-BE12-0697-DD06-FB060D506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X-SHiELD </a:t>
            </a:r>
            <a:br>
              <a:rPr lang="en-US" dirty="0"/>
            </a:br>
            <a:r>
              <a:rPr lang="en-US" dirty="0"/>
              <a:t>Global Storm-Resolving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97E8A-DFFC-4941-BBEE-B45F74C28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eXperimental</a:t>
            </a:r>
            <a:r>
              <a:rPr lang="en-US" dirty="0"/>
              <a:t> System for High-resolution prediction on Earth-to-Local Domains</a:t>
            </a:r>
          </a:p>
        </p:txBody>
      </p:sp>
    </p:spTree>
    <p:extLst>
      <p:ext uri="{BB962C8B-B14F-4D97-AF65-F5344CB8AC3E}">
        <p14:creationId xmlns:p14="http://schemas.microsoft.com/office/powerpoint/2010/main" val="1700238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EE68-791D-3940-B2BB-F8EA8241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095"/>
            <a:ext cx="10515600" cy="1099956"/>
          </a:xfrm>
        </p:spPr>
        <p:txBody>
          <a:bodyPr>
            <a:normAutofit fontScale="90000"/>
          </a:bodyPr>
          <a:lstStyle/>
          <a:p>
            <a:r>
              <a:rPr lang="en-US" dirty="0"/>
              <a:t>X-SHiELD</a:t>
            </a:r>
            <a:br>
              <a:rPr lang="en-US" dirty="0"/>
            </a:br>
            <a:r>
              <a:rPr lang="en-US" sz="3600" dirty="0"/>
              <a:t>Global Storm-Resolving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ED96F-ED7D-EE4E-A97D-1BCB0DFDE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55" y="1423060"/>
            <a:ext cx="6089542" cy="4548194"/>
          </a:xfrm>
        </p:spPr>
        <p:txBody>
          <a:bodyPr>
            <a:normAutofit/>
          </a:bodyPr>
          <a:lstStyle/>
          <a:p>
            <a:r>
              <a:rPr lang="en-US" dirty="0"/>
              <a:t>3.25-km global model with no deep convection parameterization</a:t>
            </a:r>
          </a:p>
          <a:p>
            <a:r>
              <a:rPr lang="en-US" dirty="0"/>
              <a:t>An efficient GSRM with excellent convective-scale features</a:t>
            </a:r>
          </a:p>
          <a:p>
            <a:pPr lvl="1"/>
            <a:r>
              <a:rPr lang="en-US" dirty="0"/>
              <a:t>78 min/day with 13.9K cores on Gaea C4</a:t>
            </a:r>
          </a:p>
          <a:p>
            <a:r>
              <a:rPr lang="en-US" dirty="0"/>
              <a:t>Submitted to DYAMOND</a:t>
            </a:r>
            <a:br>
              <a:rPr lang="en-US" dirty="0"/>
            </a:br>
            <a:r>
              <a:rPr lang="en-US" dirty="0"/>
              <a:t>Data becoming available on NODD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F37DB8-C943-ED4E-8B51-CC443AABA0DC}"/>
              </a:ext>
            </a:extLst>
          </p:cNvPr>
          <p:cNvGrpSpPr/>
          <p:nvPr/>
        </p:nvGrpSpPr>
        <p:grpSpPr>
          <a:xfrm>
            <a:off x="7553853" y="9663"/>
            <a:ext cx="3419337" cy="3419337"/>
            <a:chOff x="6554392" y="1690688"/>
            <a:chExt cx="4799408" cy="47994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8F4A4D-AA76-D149-9F19-4FB26B78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4392" y="1690688"/>
              <a:ext cx="4799408" cy="47994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061361-EFA3-5545-93FE-56E246681A05}"/>
                </a:ext>
              </a:extLst>
            </p:cNvPr>
            <p:cNvSpPr txBox="1"/>
            <p:nvPr/>
          </p:nvSpPr>
          <p:spPr>
            <a:xfrm rot="5400000">
              <a:off x="9827509" y="2139326"/>
              <a:ext cx="1030309" cy="62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c3072 4∆x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D69CAB-B5E5-4D4F-8839-0E3336BE8E80}"/>
                </a:ext>
              </a:extLst>
            </p:cNvPr>
            <p:cNvSpPr txBox="1"/>
            <p:nvPr/>
          </p:nvSpPr>
          <p:spPr>
            <a:xfrm rot="2025990">
              <a:off x="8807952" y="4146587"/>
              <a:ext cx="1881430" cy="381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-5/3 mesoscale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EBF63F-7BB0-2C4B-81CB-F116ECD3F481}"/>
                </a:ext>
              </a:extLst>
            </p:cNvPr>
            <p:cNvSpPr txBox="1"/>
            <p:nvPr/>
          </p:nvSpPr>
          <p:spPr>
            <a:xfrm rot="3102747">
              <a:off x="7309934" y="2525990"/>
              <a:ext cx="1385490" cy="381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-3 large-scale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12047AC-48C7-7643-A6A0-82B9532C7F9B}"/>
              </a:ext>
            </a:extLst>
          </p:cNvPr>
          <p:cNvSpPr txBox="1"/>
          <p:nvPr/>
        </p:nvSpPr>
        <p:spPr>
          <a:xfrm>
            <a:off x="8053194" y="2404432"/>
            <a:ext cx="166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“Effectively-inviscid” </a:t>
            </a:r>
          </a:p>
          <a:p>
            <a:r>
              <a:rPr lang="en-US" sz="1200" dirty="0"/>
              <a:t>dynamics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C0534-E8C0-E145-8585-CC0634851A88}"/>
              </a:ext>
            </a:extLst>
          </p:cNvPr>
          <p:cNvSpPr txBox="1"/>
          <p:nvPr/>
        </p:nvSpPr>
        <p:spPr>
          <a:xfrm>
            <a:off x="1019322" y="6099756"/>
            <a:ext cx="5459324" cy="954107"/>
          </a:xfrm>
          <a:prstGeom prst="rect">
            <a:avLst/>
          </a:prstGeom>
          <a:noFill/>
        </p:spPr>
        <p:txBody>
          <a:bodyPr wrap="square" numCol="2" rtlCol="0" anchor="ctr">
            <a:spAutoFit/>
          </a:bodyPr>
          <a:lstStyle/>
          <a:p>
            <a:pPr algn="ctr"/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F Zhang et al. 2019, JAS</a:t>
            </a:r>
          </a:p>
          <a:p>
            <a:pPr algn="ctr"/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Satoh et al. 2019, CCCR</a:t>
            </a:r>
            <a:br>
              <a:rPr lang="en-US" sz="14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Stephan et al. 2022, Tellus</a:t>
            </a:r>
            <a:br>
              <a:rPr lang="en-US" sz="1400" i="1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B Stevens et al. 2019, PEPS</a:t>
            </a:r>
          </a:p>
          <a:p>
            <a:pPr algn="ctr"/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Judt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et al. 2020, JMSJ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FF54D6-B7A6-7833-F4D9-F74588CDB46B}"/>
              </a:ext>
            </a:extLst>
          </p:cNvPr>
          <p:cNvSpPr/>
          <p:nvPr/>
        </p:nvSpPr>
        <p:spPr>
          <a:xfrm>
            <a:off x="653260" y="4562766"/>
            <a:ext cx="6212210" cy="1501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“If you keep increasing resolution but don’t make the model more complicated, </a:t>
            </a:r>
            <a:r>
              <a:rPr lang="en-US" b="1" dirty="0"/>
              <a:t>I think you will have a great time</a:t>
            </a:r>
            <a:r>
              <a:rPr lang="en-US" dirty="0"/>
              <a:t>.”</a:t>
            </a:r>
          </a:p>
          <a:p>
            <a:pPr algn="ctr"/>
            <a:r>
              <a:rPr lang="en-US" dirty="0"/>
              <a:t>—</a:t>
            </a:r>
            <a:r>
              <a:rPr lang="en-US" dirty="0" err="1"/>
              <a:t>Syukuro</a:t>
            </a:r>
            <a:r>
              <a:rPr lang="en-US" dirty="0"/>
              <a:t> Manabe, GFDL Meteorologist 1958–1997</a:t>
            </a:r>
            <a:br>
              <a:rPr lang="en-US" dirty="0"/>
            </a:br>
            <a:r>
              <a:rPr lang="en-US" dirty="0"/>
              <a:t>2021 Nobel Prize in Physics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A2836F-33E6-B5D1-7B67-84304671C818}"/>
              </a:ext>
            </a:extLst>
          </p:cNvPr>
          <p:cNvGrpSpPr/>
          <p:nvPr/>
        </p:nvGrpSpPr>
        <p:grpSpPr>
          <a:xfrm>
            <a:off x="7324061" y="3342311"/>
            <a:ext cx="4029739" cy="3570608"/>
            <a:chOff x="6010118" y="1382597"/>
            <a:chExt cx="5757331" cy="51013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8C29DD-F861-02E5-623C-405D49A31051}"/>
                </a:ext>
              </a:extLst>
            </p:cNvPr>
            <p:cNvGrpSpPr/>
            <p:nvPr/>
          </p:nvGrpSpPr>
          <p:grpSpPr>
            <a:xfrm>
              <a:off x="6010118" y="1548868"/>
              <a:ext cx="5757331" cy="4622079"/>
              <a:chOff x="6383865" y="431464"/>
              <a:chExt cx="5757331" cy="4622079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A277BDE1-D5F3-75FD-E714-9B9F91339A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83865" y="431464"/>
                <a:ext cx="3200400" cy="4547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7140CEA1-F40E-B99F-7C6C-AC445D4C7F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431865" y="431464"/>
                <a:ext cx="2709331" cy="4622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D09CA1-EB61-BB92-9123-0599B7CE9FBB}"/>
                </a:ext>
              </a:extLst>
            </p:cNvPr>
            <p:cNvSpPr txBox="1"/>
            <p:nvPr/>
          </p:nvSpPr>
          <p:spPr>
            <a:xfrm>
              <a:off x="7610318" y="5956293"/>
              <a:ext cx="263927" cy="527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8B0BD5-6D51-45E6-5C86-97E1771C1DC3}"/>
                </a:ext>
              </a:extLst>
            </p:cNvPr>
            <p:cNvSpPr txBox="1"/>
            <p:nvPr/>
          </p:nvSpPr>
          <p:spPr>
            <a:xfrm>
              <a:off x="6650080" y="1382597"/>
              <a:ext cx="2473022" cy="3957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US" dirty="0"/>
                <a:t>CMORPH MJO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E38BED-EE45-DF7C-03AD-5E40B5792397}"/>
                </a:ext>
              </a:extLst>
            </p:cNvPr>
            <p:cNvSpPr txBox="1"/>
            <p:nvPr/>
          </p:nvSpPr>
          <p:spPr>
            <a:xfrm>
              <a:off x="9321702" y="1382597"/>
              <a:ext cx="2372587" cy="3957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X-SHiELD MJO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F7C645D-EF0B-C146-8C17-6AEFD2716DF8}"/>
              </a:ext>
            </a:extLst>
          </p:cNvPr>
          <p:cNvSpPr txBox="1"/>
          <p:nvPr/>
        </p:nvSpPr>
        <p:spPr>
          <a:xfrm>
            <a:off x="8492349" y="6539941"/>
            <a:ext cx="1930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Courtesy </a:t>
            </a:r>
            <a:r>
              <a:rPr lang="en-US" dirty="0" err="1"/>
              <a:t>Yongqiang</a:t>
            </a:r>
            <a:r>
              <a:rPr lang="en-US" dirty="0"/>
              <a:t> Sun</a:t>
            </a:r>
          </a:p>
        </p:txBody>
      </p:sp>
    </p:spTree>
    <p:extLst>
      <p:ext uri="{BB962C8B-B14F-4D97-AF65-F5344CB8AC3E}">
        <p14:creationId xmlns:p14="http://schemas.microsoft.com/office/powerpoint/2010/main" val="160670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AE92-6A04-6348-925A-9C02C8D3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9" y="-46400"/>
            <a:ext cx="10515600" cy="1325563"/>
          </a:xfrm>
        </p:spPr>
        <p:txBody>
          <a:bodyPr/>
          <a:lstStyle/>
          <a:p>
            <a:r>
              <a:rPr lang="en-US" dirty="0"/>
              <a:t>Mean Climate</a:t>
            </a:r>
            <a:br>
              <a:rPr lang="en-US" dirty="0"/>
            </a:br>
            <a:r>
              <a:rPr lang="en-US" sz="2000" dirty="0"/>
              <a:t>2020: 366 Days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A58721-0FEF-0AC2-064D-69EC1C112598}"/>
              </a:ext>
            </a:extLst>
          </p:cNvPr>
          <p:cNvGrpSpPr/>
          <p:nvPr/>
        </p:nvGrpSpPr>
        <p:grpSpPr>
          <a:xfrm>
            <a:off x="608522" y="1236649"/>
            <a:ext cx="5526557" cy="5390526"/>
            <a:chOff x="2600367" y="606988"/>
            <a:chExt cx="6362538" cy="620592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1A012CA-C6A1-4142-9808-2BBCAC245581}"/>
                </a:ext>
              </a:extLst>
            </p:cNvPr>
            <p:cNvGrpSpPr/>
            <p:nvPr/>
          </p:nvGrpSpPr>
          <p:grpSpPr>
            <a:xfrm>
              <a:off x="5867419" y="1068654"/>
              <a:ext cx="3095486" cy="5744261"/>
              <a:chOff x="6550419" y="1524474"/>
              <a:chExt cx="2271802" cy="421575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64E8711-7893-2C45-8871-749CBDA171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/>
              <a:stretch/>
            </p:blipFill>
            <p:spPr>
              <a:xfrm>
                <a:off x="6550419" y="1524474"/>
                <a:ext cx="2271802" cy="272005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5DEB5D3-0CAA-A94F-A53E-CB8CF67848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/>
            </p:blipFill>
            <p:spPr>
              <a:xfrm>
                <a:off x="6550512" y="4344663"/>
                <a:ext cx="2271621" cy="139557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24A3C9-E5F5-2B4F-B04C-FE8C1AAA7526}"/>
                </a:ext>
              </a:extLst>
            </p:cNvPr>
            <p:cNvGrpSpPr/>
            <p:nvPr/>
          </p:nvGrpSpPr>
          <p:grpSpPr>
            <a:xfrm>
              <a:off x="2600367" y="1068656"/>
              <a:ext cx="3318523" cy="5744260"/>
              <a:chOff x="5096242" y="2277116"/>
              <a:chExt cx="2435491" cy="421575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28E31AB-B068-3A49-89FC-7C45C096E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/>
            </p:blipFill>
            <p:spPr>
              <a:xfrm>
                <a:off x="5152618" y="2277116"/>
                <a:ext cx="2322739" cy="27200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AB18012-8640-A741-B8A7-5BBECA6326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/>
              <a:stretch/>
            </p:blipFill>
            <p:spPr>
              <a:xfrm>
                <a:off x="5096242" y="5089011"/>
                <a:ext cx="2435491" cy="1403864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6F526D-7CE9-9E4D-920E-91E3E809485B}"/>
                </a:ext>
              </a:extLst>
            </p:cNvPr>
            <p:cNvSpPr txBox="1"/>
            <p:nvPr/>
          </p:nvSpPr>
          <p:spPr>
            <a:xfrm>
              <a:off x="3593721" y="606988"/>
              <a:ext cx="1227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Net TOA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5D42A17-75B5-354D-BCAE-2AF964D1C400}"/>
                </a:ext>
              </a:extLst>
            </p:cNvPr>
            <p:cNvSpPr txBox="1"/>
            <p:nvPr/>
          </p:nvSpPr>
          <p:spPr>
            <a:xfrm>
              <a:off x="5967980" y="606989"/>
              <a:ext cx="2894382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Net Surface Radiation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7AADE3-ABF9-D2B8-AFDD-F75BD413248E}"/>
              </a:ext>
            </a:extLst>
          </p:cNvPr>
          <p:cNvGrpSpPr/>
          <p:nvPr/>
        </p:nvGrpSpPr>
        <p:grpSpPr>
          <a:xfrm>
            <a:off x="6393492" y="1663123"/>
            <a:ext cx="5521455" cy="4996778"/>
            <a:chOff x="5928186" y="1461524"/>
            <a:chExt cx="5355002" cy="48461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F7AE41-35A1-7F52-9210-776166BA7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928186" y="1461524"/>
              <a:ext cx="2450296" cy="48461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055908-9EDE-CF1B-DFAF-C09C03F7A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3899"/>
            <a:stretch/>
          </p:blipFill>
          <p:spPr>
            <a:xfrm>
              <a:off x="8608438" y="1507520"/>
              <a:ext cx="2674750" cy="30768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4128A1-BAA9-BBD8-E8DC-B2B06D1D9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9366"/>
            <a:stretch/>
          </p:blipFill>
          <p:spPr>
            <a:xfrm>
              <a:off x="8567163" y="4704437"/>
              <a:ext cx="2696230" cy="160162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0B1A3E-F6DC-54EA-35DA-E7C0DA5AA070}"/>
              </a:ext>
            </a:extLst>
          </p:cNvPr>
          <p:cNvSpPr txBox="1"/>
          <p:nvPr/>
        </p:nvSpPr>
        <p:spPr>
          <a:xfrm>
            <a:off x="6527024" y="1236650"/>
            <a:ext cx="2354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2-m Temperature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FBF3CB-E5E9-FED0-FBE0-8B46A60F6823}"/>
              </a:ext>
            </a:extLst>
          </p:cNvPr>
          <p:cNvSpPr txBox="1"/>
          <p:nvPr/>
        </p:nvSpPr>
        <p:spPr>
          <a:xfrm>
            <a:off x="9615520" y="1236650"/>
            <a:ext cx="1773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Precipitation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66412F-F0B2-C72A-28D6-71678160F169}"/>
              </a:ext>
            </a:extLst>
          </p:cNvPr>
          <p:cNvSpPr txBox="1"/>
          <p:nvPr/>
        </p:nvSpPr>
        <p:spPr>
          <a:xfrm>
            <a:off x="9845865" y="237099"/>
            <a:ext cx="1982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Courtesy Kai-Yuan Cheng</a:t>
            </a:r>
          </a:p>
          <a:p>
            <a:r>
              <a:rPr lang="en-US" dirty="0"/>
              <a:t>and Alex </a:t>
            </a:r>
            <a:r>
              <a:rPr lang="en-US" dirty="0" err="1"/>
              <a:t>Kaltenbaugh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1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4DAEE-8BFE-F637-9FA9-4A82D94AB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6348"/>
            <a:ext cx="6013174" cy="55806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Starting in FY22, Congress has directed NOAA Climate Research Labs and Cooperative Institutes to initiate the development of a </a:t>
            </a:r>
            <a:r>
              <a:rPr lang="en-US" i="1" dirty="0"/>
              <a:t>global-nested high-resolution atmospheric model</a:t>
            </a:r>
            <a:r>
              <a:rPr lang="en-US" dirty="0"/>
              <a:t>, as part of Climate Change Adaptation and Resilient Infrastructure.</a:t>
            </a:r>
          </a:p>
          <a:p>
            <a:pPr marL="0" indent="0">
              <a:buNone/>
            </a:pPr>
            <a:r>
              <a:rPr lang="en-US" dirty="0"/>
              <a:t>The NOAA Research Global-Nest Initiative was formed in 2022 to carry out this directive as a multi-institution effort, leveraging existing development in the UFS and SMS</a:t>
            </a:r>
          </a:p>
        </p:txBody>
      </p:sp>
    </p:spTree>
    <p:extLst>
      <p:ext uri="{BB962C8B-B14F-4D97-AF65-F5344CB8AC3E}">
        <p14:creationId xmlns:p14="http://schemas.microsoft.com/office/powerpoint/2010/main" val="2077596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A1637E-8CEE-BFDA-AA32-0AC5B875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Warmed-climate X-SHiELD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B8B440-30EC-B6B0-2F81-545488FE3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694" y="1606870"/>
            <a:ext cx="4975412" cy="48860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Unprecedented</a:t>
            </a:r>
            <a:r>
              <a:rPr lang="en-US" dirty="0"/>
              <a:t> years-long GSRM run in warmed climates</a:t>
            </a:r>
          </a:p>
          <a:p>
            <a:pPr marL="0" indent="0">
              <a:buNone/>
            </a:pPr>
            <a:r>
              <a:rPr lang="en-US" dirty="0"/>
              <a:t>Continental convection shifts to higher latitudes: explicable by large-scale circulation shifts but not by CAPE changes</a:t>
            </a:r>
          </a:p>
          <a:p>
            <a:pPr marL="0" indent="0">
              <a:buNone/>
            </a:pPr>
            <a:r>
              <a:rPr lang="en-US" dirty="0"/>
              <a:t>Additional simulations explore the effect on convection, precipitation, and clouds with </a:t>
            </a:r>
            <a:br>
              <a:rPr lang="en-US" dirty="0"/>
            </a:br>
            <a:r>
              <a:rPr lang="en-US" dirty="0"/>
              <a:t>NSF PIRE-Cirrus project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0C38F49-9B7C-5825-A767-AC89CF18B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846" r="49458" b="-1"/>
          <a:stretch/>
        </p:blipFill>
        <p:spPr bwMode="auto">
          <a:xfrm>
            <a:off x="5751443" y="1690688"/>
            <a:ext cx="6202242" cy="35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09D682-06E5-7289-3AD7-84BAA1683226}"/>
              </a:ext>
            </a:extLst>
          </p:cNvPr>
          <p:cNvSpPr txBox="1"/>
          <p:nvPr/>
        </p:nvSpPr>
        <p:spPr>
          <a:xfrm>
            <a:off x="7376225" y="5222846"/>
            <a:ext cx="327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Change in frequency of </a:t>
            </a:r>
            <a:br>
              <a:rPr lang="en-US" dirty="0"/>
            </a:br>
            <a:r>
              <a:rPr lang="en-US" dirty="0"/>
              <a:t>intense convection with +4K SSTs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A724B6-D7E3-9941-261A-EAE3BB3F5C10}"/>
              </a:ext>
            </a:extLst>
          </p:cNvPr>
          <p:cNvSpPr txBox="1"/>
          <p:nvPr/>
        </p:nvSpPr>
        <p:spPr>
          <a:xfrm>
            <a:off x="8100013" y="5869177"/>
            <a:ext cx="1826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Cheng et al, GRL, 2022</a:t>
            </a:r>
          </a:p>
        </p:txBody>
      </p:sp>
    </p:spTree>
    <p:extLst>
      <p:ext uri="{BB962C8B-B14F-4D97-AF65-F5344CB8AC3E}">
        <p14:creationId xmlns:p14="http://schemas.microsoft.com/office/powerpoint/2010/main" val="505331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711-DE25-A012-A403-5ACE6AD9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7" y="365125"/>
            <a:ext cx="10515600" cy="1325563"/>
          </a:xfrm>
        </p:spPr>
        <p:txBody>
          <a:bodyPr/>
          <a:lstStyle/>
          <a:p>
            <a:r>
              <a:rPr lang="en-US" dirty="0"/>
              <a:t>X-SHiELD and </a:t>
            </a:r>
            <a:br>
              <a:rPr lang="en-US" dirty="0"/>
            </a:br>
            <a:r>
              <a:rPr lang="en-US" dirty="0"/>
              <a:t>Western Snowpack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ED0825-DDBD-00B3-1FFD-EEAD3174B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66" y="1825625"/>
            <a:ext cx="471446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Western US Hydroclimate-funded project</a:t>
            </a:r>
          </a:p>
          <a:p>
            <a:pPr marL="0" indent="0">
              <a:buNone/>
            </a:pPr>
            <a:r>
              <a:rPr lang="en-US" dirty="0"/>
              <a:t>Higher resolution greatly improves orographic precipitation </a:t>
            </a:r>
            <a:br>
              <a:rPr lang="en-US" dirty="0"/>
            </a:br>
            <a:r>
              <a:rPr lang="en-US" sz="1400" dirty="0"/>
              <a:t>(“Resolution is paramount”)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X-SHiELD suggests California might hold onto its snowpack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730974D-9CF7-DE74-446E-200A95555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60" y="3618484"/>
            <a:ext cx="6188765" cy="287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A94EE15-0EB6-9AE6-C954-A8A98FBA6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5"/>
          <a:stretch/>
        </p:blipFill>
        <p:spPr bwMode="auto">
          <a:xfrm>
            <a:off x="5751442" y="433992"/>
            <a:ext cx="3034749" cy="308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375EF85-2ED9-2F51-41CA-0CA9365AC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/>
          <a:stretch/>
        </p:blipFill>
        <p:spPr bwMode="auto">
          <a:xfrm>
            <a:off x="8719930" y="433992"/>
            <a:ext cx="3034749" cy="310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D0C67-CF28-B9C9-7AB1-D4FCFF1AFB75}"/>
              </a:ext>
            </a:extLst>
          </p:cNvPr>
          <p:cNvSpPr txBox="1"/>
          <p:nvPr/>
        </p:nvSpPr>
        <p:spPr>
          <a:xfrm>
            <a:off x="7726260" y="6492875"/>
            <a:ext cx="1987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Courtesy Tsung-Lin Hsieh</a:t>
            </a:r>
          </a:p>
        </p:txBody>
      </p:sp>
    </p:spTree>
    <p:extLst>
      <p:ext uri="{BB962C8B-B14F-4D97-AF65-F5344CB8AC3E}">
        <p14:creationId xmlns:p14="http://schemas.microsoft.com/office/powerpoint/2010/main" val="3377446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9F15DE-2D9D-342C-AA7C-D8F531514B7C}"/>
              </a:ext>
            </a:extLst>
          </p:cNvPr>
          <p:cNvGrpSpPr/>
          <p:nvPr/>
        </p:nvGrpSpPr>
        <p:grpSpPr>
          <a:xfrm>
            <a:off x="5375918" y="2075001"/>
            <a:ext cx="6829336" cy="3543921"/>
            <a:chOff x="5777948" y="2312500"/>
            <a:chExt cx="5797551" cy="3008501"/>
          </a:xfrm>
        </p:grpSpPr>
        <p:pic>
          <p:nvPicPr>
            <p:cNvPr id="8197" name="Picture 5">
              <a:extLst>
                <a:ext uri="{FF2B5EF4-FFF2-40B4-BE49-F238E27FC236}">
                  <a16:creationId xmlns:a16="http://schemas.microsoft.com/office/drawing/2014/main" id="{2DCEFE15-6588-565B-9941-8BEA8A136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365" y="2312500"/>
              <a:ext cx="3003826" cy="147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9" name="Picture 7">
              <a:extLst>
                <a:ext uri="{FF2B5EF4-FFF2-40B4-BE49-F238E27FC236}">
                  <a16:creationId xmlns:a16="http://schemas.microsoft.com/office/drawing/2014/main" id="{D9447109-7C2C-A5F8-1C07-A5DBBD53E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105" y="2312500"/>
              <a:ext cx="3003826" cy="147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>
              <a:extLst>
                <a:ext uri="{FF2B5EF4-FFF2-40B4-BE49-F238E27FC236}">
                  <a16:creationId xmlns:a16="http://schemas.microsoft.com/office/drawing/2014/main" id="{24E6D0F0-036B-E4D6-256F-B89B52A00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948" y="3846696"/>
              <a:ext cx="3186044" cy="147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3" name="Picture 11">
              <a:extLst>
                <a:ext uri="{FF2B5EF4-FFF2-40B4-BE49-F238E27FC236}">
                  <a16:creationId xmlns:a16="http://schemas.microsoft.com/office/drawing/2014/main" id="{7FBA3E67-00A4-F7E9-E76F-824156DBF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9454" y="3846695"/>
              <a:ext cx="3186045" cy="147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C57A97-D454-9E24-5034-512FDEE79802}"/>
              </a:ext>
            </a:extLst>
          </p:cNvPr>
          <p:cNvSpPr txBox="1"/>
          <p:nvPr/>
        </p:nvSpPr>
        <p:spPr>
          <a:xfrm>
            <a:off x="6151526" y="1709742"/>
            <a:ext cx="145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ML-corrected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F5066-3D9E-6881-088D-4661CA0781C6}"/>
              </a:ext>
            </a:extLst>
          </p:cNvPr>
          <p:cNvSpPr txBox="1"/>
          <p:nvPr/>
        </p:nvSpPr>
        <p:spPr>
          <a:xfrm>
            <a:off x="8919535" y="1709742"/>
            <a:ext cx="21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Uncorrected Baseline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CBAE1-3465-0D24-2C7F-C3D94EC4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224"/>
          </a:xfrm>
        </p:spPr>
        <p:txBody>
          <a:bodyPr/>
          <a:lstStyle/>
          <a:p>
            <a:r>
              <a:rPr lang="en-US" dirty="0"/>
              <a:t>AI2 FV3net: ML-corrected Climate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B80A8-8AB1-F8D1-BD24-A9A56569F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825625"/>
            <a:ext cx="520810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Allen Institute for AI has developed a hybrid dynamical-ML model</a:t>
            </a:r>
          </a:p>
          <a:p>
            <a:pPr marL="0" indent="0">
              <a:buNone/>
            </a:pPr>
            <a:r>
              <a:rPr lang="en-US" dirty="0"/>
              <a:t>200-km FV3GFS with corrective tendencies trained on nudging tendencies to 3-km X-SHiELD outputs</a:t>
            </a:r>
            <a:endParaRPr lang="en-US" sz="1600" dirty="0"/>
          </a:p>
          <a:p>
            <a:pPr marL="0" indent="0">
              <a:buNone/>
            </a:pPr>
            <a:r>
              <a:rPr lang="en-US" dirty="0"/>
              <a:t>ML-corrected annual runs show much improved land precipitation, diurnal cycle, and surface temperature  </a:t>
            </a:r>
            <a:r>
              <a:rPr lang="en-US" sz="1400" dirty="0"/>
              <a:t>10000x less expensive than X-SHiELD!!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C2538-1EB3-2A2B-85CD-7229F14B4E26}"/>
              </a:ext>
            </a:extLst>
          </p:cNvPr>
          <p:cNvSpPr txBox="1"/>
          <p:nvPr/>
        </p:nvSpPr>
        <p:spPr>
          <a:xfrm>
            <a:off x="7328906" y="5969654"/>
            <a:ext cx="227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Kwa et al., JAMES, in review</a:t>
            </a:r>
          </a:p>
          <a:p>
            <a:pPr algn="ctr"/>
            <a:r>
              <a:rPr lang="en-US" dirty="0"/>
              <a:t>Courtesy Chris Bretherton </a:t>
            </a:r>
          </a:p>
        </p:txBody>
      </p:sp>
    </p:spTree>
    <p:extLst>
      <p:ext uri="{BB962C8B-B14F-4D97-AF65-F5344CB8AC3E}">
        <p14:creationId xmlns:p14="http://schemas.microsoft.com/office/powerpoint/2010/main" val="1049417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A75B0-9CA9-6CD5-3E7E-5081B5D2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Infinity and Beyond: </a:t>
            </a:r>
            <a:br>
              <a:rPr lang="en-US" dirty="0"/>
            </a:br>
            <a:r>
              <a:rPr lang="en-US" dirty="0"/>
              <a:t>Towards sub-k scale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429A8D1-C17E-CC41-E8D3-3D11B229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3048"/>
            <a:ext cx="550800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Multi-nesting allows for O(1 km) simulation for hyper-local impacts</a:t>
            </a:r>
          </a:p>
          <a:p>
            <a:pPr marL="0" indent="0">
              <a:buNone/>
            </a:pPr>
            <a:r>
              <a:rPr lang="en-US" dirty="0"/>
              <a:t>Applications of sub-km simplified FV3 to RCE, </a:t>
            </a:r>
            <a:r>
              <a:rPr lang="en-US" dirty="0" err="1"/>
              <a:t>Prein</a:t>
            </a:r>
            <a:r>
              <a:rPr lang="en-US" dirty="0"/>
              <a:t> “Giga-LES”, and process studies</a:t>
            </a:r>
          </a:p>
          <a:p>
            <a:pPr marL="0" indent="0">
              <a:buNone/>
            </a:pPr>
            <a:r>
              <a:rPr lang="en-US" dirty="0"/>
              <a:t>Multi-center collaboration on SGS turbulence schemes (JTTI-funded) for LES simulations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4236B4-138F-05BF-5461-D175225EE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04" b="51736"/>
          <a:stretch/>
        </p:blipFill>
        <p:spPr bwMode="auto">
          <a:xfrm>
            <a:off x="9610833" y="5022064"/>
            <a:ext cx="2481083" cy="17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B28E3E-4E69-1A23-5700-30E5CDB2BFA1}"/>
              </a:ext>
            </a:extLst>
          </p:cNvPr>
          <p:cNvGrpSpPr/>
          <p:nvPr/>
        </p:nvGrpSpPr>
        <p:grpSpPr>
          <a:xfrm>
            <a:off x="6554404" y="100410"/>
            <a:ext cx="5212106" cy="3352634"/>
            <a:chOff x="4778991" y="1147078"/>
            <a:chExt cx="7565408" cy="4866372"/>
          </a:xfrm>
        </p:grpSpPr>
        <p:pic>
          <p:nvPicPr>
            <p:cNvPr id="10242" name="Picture 2" descr="Details are in the caption following the image">
              <a:extLst>
                <a:ext uri="{FF2B5EF4-FFF2-40B4-BE49-F238E27FC236}">
                  <a16:creationId xmlns:a16="http://schemas.microsoft.com/office/drawing/2014/main" id="{C6958B0D-4AD8-8F58-4F85-28B8EA9192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33"/>
            <a:stretch/>
          </p:blipFill>
          <p:spPr bwMode="auto">
            <a:xfrm>
              <a:off x="4778991" y="1147078"/>
              <a:ext cx="2934269" cy="486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etails are in the caption following the image">
              <a:extLst>
                <a:ext uri="{FF2B5EF4-FFF2-40B4-BE49-F238E27FC236}">
                  <a16:creationId xmlns:a16="http://schemas.microsoft.com/office/drawing/2014/main" id="{6D2D8572-F96C-4CD9-1A5B-5E0A008240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0"/>
            <a:stretch/>
          </p:blipFill>
          <p:spPr bwMode="auto">
            <a:xfrm>
              <a:off x="7716416" y="1149350"/>
              <a:ext cx="4627983" cy="486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B6D2118-713B-25D4-F352-F40DC6986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"/>
          <a:stretch/>
        </p:blipFill>
        <p:spPr>
          <a:xfrm>
            <a:off x="6716784" y="3902861"/>
            <a:ext cx="2587328" cy="2590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C28B92-5CB8-3679-2C1B-DD99388D605D}"/>
              </a:ext>
            </a:extLst>
          </p:cNvPr>
          <p:cNvSpPr txBox="1"/>
          <p:nvPr/>
        </p:nvSpPr>
        <p:spPr>
          <a:xfrm>
            <a:off x="8832836" y="4096534"/>
            <a:ext cx="2347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Tele-SHiELD 1.4 km multi-nest</a:t>
            </a:r>
          </a:p>
          <a:p>
            <a:pPr algn="ctr"/>
            <a:r>
              <a:rPr lang="en-US" dirty="0"/>
              <a:t>     Courtesy Jan-Huey Chen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A472C-BB53-4F05-96E9-AB9B9AE73A40}"/>
              </a:ext>
            </a:extLst>
          </p:cNvPr>
          <p:cNvSpPr txBox="1"/>
          <p:nvPr/>
        </p:nvSpPr>
        <p:spPr>
          <a:xfrm>
            <a:off x="7010266" y="3451479"/>
            <a:ext cx="4359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Cloud properties in RCE: </a:t>
            </a:r>
            <a:r>
              <a:rPr lang="en-US" dirty="0" err="1"/>
              <a:t>Jeevanjee</a:t>
            </a:r>
            <a:r>
              <a:rPr lang="en-US" dirty="0"/>
              <a:t> and Zhou 2022, JAMES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63216-DFF8-CDE9-7313-4EE9055AB29D}"/>
              </a:ext>
            </a:extLst>
          </p:cNvPr>
          <p:cNvSpPr txBox="1"/>
          <p:nvPr/>
        </p:nvSpPr>
        <p:spPr>
          <a:xfrm>
            <a:off x="8123827" y="6249470"/>
            <a:ext cx="1418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en-US" dirty="0" err="1"/>
              <a:t>Mouallem</a:t>
            </a:r>
            <a:r>
              <a:rPr lang="en-US" dirty="0"/>
              <a:t> </a:t>
            </a:r>
          </a:p>
          <a:p>
            <a:pPr algn="r"/>
            <a:r>
              <a:rPr lang="en-US" dirty="0"/>
              <a:t>et al. 2022, GMD</a:t>
            </a:r>
          </a:p>
        </p:txBody>
      </p:sp>
    </p:spTree>
    <p:extLst>
      <p:ext uri="{BB962C8B-B14F-4D97-AF65-F5344CB8AC3E}">
        <p14:creationId xmlns:p14="http://schemas.microsoft.com/office/powerpoint/2010/main" val="1208717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CCBF98-AE0E-2C8C-E971-2C7F000F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/>
          <a:lstStyle/>
          <a:p>
            <a:pPr algn="ctr"/>
            <a:r>
              <a:rPr lang="en-US" dirty="0"/>
              <a:t>In Conclusion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883F7C-00A8-E02B-899C-3A2CC9F6BA11}"/>
              </a:ext>
            </a:extLst>
          </p:cNvPr>
          <p:cNvGrpSpPr/>
          <p:nvPr/>
        </p:nvGrpSpPr>
        <p:grpSpPr>
          <a:xfrm>
            <a:off x="7044793" y="4194058"/>
            <a:ext cx="3900389" cy="2621981"/>
            <a:chOff x="7111053" y="3897638"/>
            <a:chExt cx="3900389" cy="2621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DE49AF-3348-B620-7A11-DA4B1BDC2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1053" y="3897638"/>
              <a:ext cx="3900389" cy="19294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E5596A-7034-B71D-1437-196141B7BC49}"/>
                </a:ext>
              </a:extLst>
            </p:cNvPr>
            <p:cNvSpPr txBox="1"/>
            <p:nvPr/>
          </p:nvSpPr>
          <p:spPr>
            <a:xfrm>
              <a:off x="7873870" y="5873288"/>
              <a:ext cx="23747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There’s plenty of room </a:t>
              </a:r>
              <a:br>
                <a:rPr lang="en-US" dirty="0"/>
              </a:br>
              <a:r>
                <a:rPr lang="en-US" dirty="0"/>
                <a:t>at the (sub-km) bottom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2B43F3-942D-4C80-310D-839676071C8D}"/>
              </a:ext>
            </a:extLst>
          </p:cNvPr>
          <p:cNvGrpSpPr/>
          <p:nvPr/>
        </p:nvGrpSpPr>
        <p:grpSpPr>
          <a:xfrm>
            <a:off x="371807" y="656846"/>
            <a:ext cx="5788889" cy="2929353"/>
            <a:chOff x="371807" y="1027906"/>
            <a:chExt cx="5788889" cy="2929353"/>
          </a:xfrm>
        </p:grpSpPr>
        <p:pic>
          <p:nvPicPr>
            <p:cNvPr id="11" name="Google Shape;142;p18">
              <a:extLst>
                <a:ext uri="{FF2B5EF4-FFF2-40B4-BE49-F238E27FC236}">
                  <a16:creationId xmlns:a16="http://schemas.microsoft.com/office/drawing/2014/main" id="{87393AE1-2731-8559-56B1-30E66D078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549"/>
            <a:stretch/>
          </p:blipFill>
          <p:spPr>
            <a:xfrm>
              <a:off x="371807" y="1027906"/>
              <a:ext cx="2038801" cy="20360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413F22-3760-A720-91F3-11DCC40DDE3D}"/>
                </a:ext>
              </a:extLst>
            </p:cNvPr>
            <p:cNvGrpSpPr/>
            <p:nvPr/>
          </p:nvGrpSpPr>
          <p:grpSpPr>
            <a:xfrm>
              <a:off x="1707535" y="1831690"/>
              <a:ext cx="2125601" cy="2125569"/>
              <a:chOff x="2146964" y="1532641"/>
              <a:chExt cx="2125601" cy="212556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CFFE91D-6B8A-ED53-AF4C-0B0798DC2C76}"/>
                  </a:ext>
                </a:extLst>
              </p:cNvPr>
              <p:cNvSpPr/>
              <p:nvPr/>
            </p:nvSpPr>
            <p:spPr>
              <a:xfrm>
                <a:off x="2202612" y="1585010"/>
                <a:ext cx="2024332" cy="203233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oogle Shape;153;p18" descr="Map&#10;&#10;Description automatically generated">
                <a:extLst>
                  <a:ext uri="{FF2B5EF4-FFF2-40B4-BE49-F238E27FC236}">
                    <a16:creationId xmlns:a16="http://schemas.microsoft.com/office/drawing/2014/main" id="{B2D61894-6ADF-4D58-062B-1BC0230D91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146964" y="1532641"/>
                <a:ext cx="2125601" cy="21255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78F84E-0E54-1F95-4BD8-313257FEADAD}"/>
                </a:ext>
              </a:extLst>
            </p:cNvPr>
            <p:cNvSpPr txBox="1"/>
            <p:nvPr/>
          </p:nvSpPr>
          <p:spPr>
            <a:xfrm>
              <a:off x="4035096" y="2249439"/>
              <a:ext cx="2125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FV3 Global-nesting offers a world of possibilities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4A2538-C358-B63B-2903-B7038FDD9F7D}"/>
              </a:ext>
            </a:extLst>
          </p:cNvPr>
          <p:cNvGrpSpPr/>
          <p:nvPr/>
        </p:nvGrpSpPr>
        <p:grpSpPr>
          <a:xfrm>
            <a:off x="6697048" y="1306286"/>
            <a:ext cx="4925579" cy="2492177"/>
            <a:chOff x="6697048" y="1306286"/>
            <a:chExt cx="4925579" cy="2492177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6FCB692E-E197-E06B-3169-8B90ED828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1" t="56948" r="50309" b="7037"/>
            <a:stretch/>
          </p:blipFill>
          <p:spPr bwMode="auto">
            <a:xfrm>
              <a:off x="6919101" y="1306286"/>
              <a:ext cx="4152553" cy="209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BB5823-B480-570F-0997-B443FF89A038}"/>
                </a:ext>
              </a:extLst>
            </p:cNvPr>
            <p:cNvSpPr txBox="1"/>
            <p:nvPr/>
          </p:nvSpPr>
          <p:spPr>
            <a:xfrm>
              <a:off x="6697048" y="3429131"/>
              <a:ext cx="4925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Storm scale &amp; k-scale climate modeling has arrived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5A0C8E-0D29-D552-E05E-79B72C1BD002}"/>
              </a:ext>
            </a:extLst>
          </p:cNvPr>
          <p:cNvGrpSpPr/>
          <p:nvPr/>
        </p:nvGrpSpPr>
        <p:grpSpPr>
          <a:xfrm>
            <a:off x="1071431" y="3691408"/>
            <a:ext cx="4017404" cy="2986131"/>
            <a:chOff x="1071431" y="3691408"/>
            <a:chExt cx="4017404" cy="29861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52F849-0EC4-9325-6E44-6DD16B6FD56B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3374" r="-1343"/>
            <a:stretch/>
          </p:blipFill>
          <p:spPr>
            <a:xfrm>
              <a:off x="1071431" y="3691408"/>
              <a:ext cx="4017404" cy="250974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BC678A-4CA5-B4BA-3C6A-38B7DBA0D403}"/>
                </a:ext>
              </a:extLst>
            </p:cNvPr>
            <p:cNvSpPr txBox="1"/>
            <p:nvPr/>
          </p:nvSpPr>
          <p:spPr>
            <a:xfrm>
              <a:off x="1196077" y="6308207"/>
              <a:ext cx="365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Year-over-year improvements add 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5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FFDC-BB8B-3C7F-F208-8F4E27BEA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the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7A782-6D65-2D19-86BC-B44CBCCC8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can we do with the NOAA’s massive </a:t>
            </a:r>
            <a:r>
              <a:rPr lang="en-US" i="1" dirty="0"/>
              <a:t>free</a:t>
            </a:r>
            <a:r>
              <a:rPr lang="en-US" dirty="0"/>
              <a:t> data resources?</a:t>
            </a:r>
          </a:p>
          <a:p>
            <a:pPr lvl="1"/>
            <a:r>
              <a:rPr lang="en-US" dirty="0"/>
              <a:t>ex: Science of medium-range variability and predictability</a:t>
            </a:r>
          </a:p>
          <a:p>
            <a:r>
              <a:rPr lang="en-US" dirty="0"/>
              <a:t>Think </a:t>
            </a:r>
            <a:r>
              <a:rPr lang="en-US" i="1" dirty="0"/>
              <a:t>holistically</a:t>
            </a:r>
            <a:r>
              <a:rPr lang="en-US" dirty="0"/>
              <a:t> for both model development and analyses</a:t>
            </a:r>
          </a:p>
          <a:p>
            <a:pPr lvl="1"/>
            <a:r>
              <a:rPr lang="en-US" dirty="0"/>
              <a:t>ex: Upscale impacts of explicit convection in GSRMs and global-nest</a:t>
            </a:r>
          </a:p>
          <a:p>
            <a:r>
              <a:rPr lang="en-US" dirty="0"/>
              <a:t>Keep raising standards and trying to beat them</a:t>
            </a:r>
          </a:p>
          <a:p>
            <a:pPr lvl="1"/>
            <a:r>
              <a:rPr lang="en-US" dirty="0"/>
              <a:t>a.k.a. “Drift to high performance”</a:t>
            </a: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F89C56-0CD1-4ED1-A228-FE03C287F33C}"/>
              </a:ext>
            </a:extLst>
          </p:cNvPr>
          <p:cNvSpPr/>
          <p:nvPr/>
        </p:nvSpPr>
        <p:spPr>
          <a:xfrm>
            <a:off x="1364974" y="4903303"/>
            <a:ext cx="9554817" cy="10204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Let’s have a great time!</a:t>
            </a:r>
          </a:p>
        </p:txBody>
      </p:sp>
    </p:spTree>
    <p:extLst>
      <p:ext uri="{BB962C8B-B14F-4D97-AF65-F5344CB8AC3E}">
        <p14:creationId xmlns:p14="http://schemas.microsoft.com/office/powerpoint/2010/main" val="242981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E1BE0-B008-9E40-A8F3-0BE361EDC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1449" cy="4965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6E1FD2-91FE-2744-9DD4-49607AD5768B}"/>
              </a:ext>
            </a:extLst>
          </p:cNvPr>
          <p:cNvSpPr txBox="1"/>
          <p:nvPr/>
        </p:nvSpPr>
        <p:spPr>
          <a:xfrm>
            <a:off x="7607580" y="121040"/>
            <a:ext cx="2630720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hlinkClick r:id="rId3"/>
              </a:rPr>
              <a:t>www.gfdl.noaa.gov/fv3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dirty="0">
                <a:hlinkClick r:id="rId4"/>
              </a:rPr>
              <a:t>www.gfdl.noaa.gov/shield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8B325-AF62-374E-B331-62A5AA7795E7}"/>
              </a:ext>
            </a:extLst>
          </p:cNvPr>
          <p:cNvSpPr txBox="1"/>
          <p:nvPr/>
        </p:nvSpPr>
        <p:spPr>
          <a:xfrm>
            <a:off x="591917" y="5410952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lf"/>
              </a:rPr>
              <a:t>There are no shortcuts around quality, and quality starts with people.” — Steve Jobs</a:t>
            </a:r>
            <a:endParaRPr lang="en-US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57F147-AEC9-49D2-698F-FBB784568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698" y="1081931"/>
            <a:ext cx="6241774" cy="4681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1C635-8FBB-5683-2BCC-4B66EC8A94BB}"/>
              </a:ext>
            </a:extLst>
          </p:cNvPr>
          <p:cNvSpPr txBox="1"/>
          <p:nvPr/>
        </p:nvSpPr>
        <p:spPr>
          <a:xfrm>
            <a:off x="6673574" y="5881662"/>
            <a:ext cx="4498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Thanks to GFDL Modeling Systems and </a:t>
            </a:r>
            <a:br>
              <a:rPr lang="en-US" dirty="0"/>
            </a:br>
            <a:r>
              <a:rPr lang="en-US" dirty="0"/>
              <a:t>collaborators at EMC, AOML, NSSL, GSL, </a:t>
            </a:r>
            <a:br>
              <a:rPr lang="en-US" dirty="0"/>
            </a:br>
            <a:r>
              <a:rPr lang="en-US" dirty="0"/>
              <a:t>Princeton CIMES, and the Allen Institute for AI</a:t>
            </a:r>
          </a:p>
        </p:txBody>
      </p:sp>
    </p:spTree>
    <p:extLst>
      <p:ext uri="{BB962C8B-B14F-4D97-AF65-F5344CB8AC3E}">
        <p14:creationId xmlns:p14="http://schemas.microsoft.com/office/powerpoint/2010/main" val="85323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EF9DA-4955-118C-B20C-4056BF5F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835"/>
            <a:ext cx="10515600" cy="56601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NOAA Research Global-Nest Initiative aims to develop storm-scale holistic, seamless </a:t>
            </a:r>
            <a:r>
              <a:rPr lang="en-US" i="1" dirty="0"/>
              <a:t>digital twins </a:t>
            </a:r>
            <a:r>
              <a:rPr lang="en-US" dirty="0"/>
              <a:t>of the earth system for prediction, projection, and understanding of extreme weather events, and to create actionable information at all time scales.</a:t>
            </a:r>
            <a:br>
              <a:rPr lang="en-US" dirty="0"/>
            </a:br>
            <a:endParaRPr lang="en-US" dirty="0"/>
          </a:p>
          <a:p>
            <a:pPr lvl="0">
              <a:buFont typeface="Wingdings" pitchFamily="2" charset="2"/>
              <a:buChar char="v"/>
            </a:pPr>
            <a:r>
              <a:rPr lang="en-US" sz="2800" dirty="0"/>
              <a:t>Global-nested medium-range &amp; S2S predictions</a:t>
            </a:r>
          </a:p>
          <a:p>
            <a:pPr lvl="0">
              <a:buFont typeface="Wingdings" pitchFamily="2" charset="2"/>
              <a:buChar char="v"/>
            </a:pPr>
            <a:r>
              <a:rPr lang="en-US" sz="2800" dirty="0"/>
              <a:t>Kilometer-scale global storm-resolving simulations</a:t>
            </a:r>
          </a:p>
          <a:p>
            <a:pPr lvl="0">
              <a:buFont typeface="Wingdings" pitchFamily="2" charset="2"/>
              <a:buChar char="v"/>
            </a:pPr>
            <a:r>
              <a:rPr lang="en-US" sz="2800" dirty="0"/>
              <a:t>Sub-kilometer multi-nest and process model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Global-Nest Initiative directly benefits UFS and SMS development.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3A8C5-ADA3-8080-5AA3-F5DC124FF208}"/>
              </a:ext>
            </a:extLst>
          </p:cNvPr>
          <p:cNvSpPr txBox="1"/>
          <p:nvPr/>
        </p:nvSpPr>
        <p:spPr>
          <a:xfrm>
            <a:off x="3014869" y="6341165"/>
            <a:ext cx="6162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https://www.gfdl.noaa.gov/noaa-research-global-nest-initiative/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93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DE8A85-185D-3741-A1D8-6EF1CD27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Global-Nest Technologies</a:t>
            </a:r>
          </a:p>
        </p:txBody>
      </p:sp>
      <p:pic>
        <p:nvPicPr>
          <p:cNvPr id="5" name="FV_logo_II.png">
            <a:extLst>
              <a:ext uri="{FF2B5EF4-FFF2-40B4-BE49-F238E27FC236}">
                <a16:creationId xmlns:a16="http://schemas.microsoft.com/office/drawing/2014/main" id="{C60EBD36-349F-428F-3F99-6108D70DCB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64" b="9981"/>
          <a:stretch/>
        </p:blipFill>
        <p:spPr>
          <a:xfrm>
            <a:off x="2581230" y="2166730"/>
            <a:ext cx="1676029" cy="157831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9DFCA7-B14A-5735-81F0-E3E233EAAEE3}"/>
              </a:ext>
            </a:extLst>
          </p:cNvPr>
          <p:cNvSpPr txBox="1"/>
          <p:nvPr/>
        </p:nvSpPr>
        <p:spPr>
          <a:xfrm>
            <a:off x="7381461" y="2540390"/>
            <a:ext cx="1962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SHiELD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00435E-E430-09FC-5F4B-0D2FFD10E111}"/>
              </a:ext>
            </a:extLst>
          </p:cNvPr>
          <p:cNvGrpSpPr/>
          <p:nvPr/>
        </p:nvGrpSpPr>
        <p:grpSpPr>
          <a:xfrm>
            <a:off x="2360726" y="4722372"/>
            <a:ext cx="2117035" cy="1574654"/>
            <a:chOff x="8488017" y="5080180"/>
            <a:chExt cx="2117035" cy="1574654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A13741F3-475E-DD8B-7612-8CB9F66D9633}"/>
                </a:ext>
              </a:extLst>
            </p:cNvPr>
            <p:cNvSpPr/>
            <p:nvPr/>
          </p:nvSpPr>
          <p:spPr>
            <a:xfrm>
              <a:off x="8488017" y="5784955"/>
              <a:ext cx="2117035" cy="869879"/>
            </a:xfrm>
            <a:prstGeom prst="round2Diag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Stencil" pitchFamily="82" charset="77"/>
                </a:rPr>
                <a:t>FMS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CC34152-5364-2876-5347-6602EAE3C1C3}"/>
                </a:ext>
              </a:extLst>
            </p:cNvPr>
            <p:cNvGrpSpPr/>
            <p:nvPr/>
          </p:nvGrpSpPr>
          <p:grpSpPr>
            <a:xfrm>
              <a:off x="8630340" y="5080180"/>
              <a:ext cx="1884569" cy="683276"/>
              <a:chOff x="8623990" y="4955782"/>
              <a:chExt cx="1884569" cy="73683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5A3D57-8017-B7BB-94A8-FE11D48AB477}"/>
                  </a:ext>
                </a:extLst>
              </p:cNvPr>
              <p:cNvSpPr/>
              <p:nvPr/>
            </p:nvSpPr>
            <p:spPr>
              <a:xfrm>
                <a:off x="9566275" y="5513042"/>
                <a:ext cx="939386" cy="17890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97ABA7-C770-69CC-CD06-7A967D4686DF}"/>
                  </a:ext>
                </a:extLst>
              </p:cNvPr>
              <p:cNvSpPr/>
              <p:nvPr/>
            </p:nvSpPr>
            <p:spPr>
              <a:xfrm>
                <a:off x="9569449" y="5328976"/>
                <a:ext cx="939110" cy="1789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E934083-7D89-EEB6-B32F-FFB407D6EDB9}"/>
                  </a:ext>
                </a:extLst>
              </p:cNvPr>
              <p:cNvSpPr/>
              <p:nvPr/>
            </p:nvSpPr>
            <p:spPr>
              <a:xfrm>
                <a:off x="8623990" y="5513715"/>
                <a:ext cx="939110" cy="1789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71C3E5B-4D89-2B98-79A6-FE11AA64589F}"/>
                  </a:ext>
                </a:extLst>
              </p:cNvPr>
              <p:cNvSpPr/>
              <p:nvPr/>
            </p:nvSpPr>
            <p:spPr>
              <a:xfrm>
                <a:off x="8627165" y="5142324"/>
                <a:ext cx="1878496" cy="17890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9CA1803-8076-DCE7-EE1C-A26E261B2BCA}"/>
                  </a:ext>
                </a:extLst>
              </p:cNvPr>
              <p:cNvSpPr/>
              <p:nvPr/>
            </p:nvSpPr>
            <p:spPr>
              <a:xfrm>
                <a:off x="8623990" y="5328752"/>
                <a:ext cx="939110" cy="178905"/>
              </a:xfrm>
              <a:prstGeom prst="rect">
                <a:avLst/>
              </a:prstGeom>
              <a:pattFill prst="weave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D68D482-5A13-F0E5-3E11-0DA747175CE7}"/>
                  </a:ext>
                </a:extLst>
              </p:cNvPr>
              <p:cNvSpPr/>
              <p:nvPr/>
            </p:nvSpPr>
            <p:spPr>
              <a:xfrm>
                <a:off x="9566275" y="5416202"/>
                <a:ext cx="939386" cy="89453"/>
              </a:xfrm>
              <a:prstGeom prst="rect">
                <a:avLst/>
              </a:prstGeom>
              <a:pattFill prst="zigZag">
                <a:fgClr>
                  <a:schemeClr val="accent1">
                    <a:lumMod val="50000"/>
                  </a:schemeClr>
                </a:fgClr>
                <a:bgClr>
                  <a:schemeClr val="accent1">
                    <a:lumMod val="40000"/>
                    <a:lumOff val="6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80D537-8BFC-5EC9-2814-1D3C77FA2588}"/>
                  </a:ext>
                </a:extLst>
              </p:cNvPr>
              <p:cNvSpPr/>
              <p:nvPr/>
            </p:nvSpPr>
            <p:spPr>
              <a:xfrm>
                <a:off x="8627165" y="4955782"/>
                <a:ext cx="1878496" cy="178905"/>
              </a:xfrm>
              <a:prstGeom prst="rect">
                <a:avLst/>
              </a:prstGeom>
              <a:pattFill prst="dashUpDiag">
                <a:fgClr>
                  <a:schemeClr val="bg1"/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83185653-5D44-4D38-87F0-6213F6B0B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7974" y="4778818"/>
            <a:ext cx="3543300" cy="1066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CE5A14-2271-80DF-ED3F-5413E909F8B2}"/>
              </a:ext>
            </a:extLst>
          </p:cNvPr>
          <p:cNvSpPr txBox="1"/>
          <p:nvPr/>
        </p:nvSpPr>
        <p:spPr>
          <a:xfrm>
            <a:off x="7839214" y="5624958"/>
            <a:ext cx="1046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&amp; Pace</a:t>
            </a:r>
          </a:p>
        </p:txBody>
      </p:sp>
    </p:spTree>
    <p:extLst>
      <p:ext uri="{BB962C8B-B14F-4D97-AF65-F5344CB8AC3E}">
        <p14:creationId xmlns:p14="http://schemas.microsoft.com/office/powerpoint/2010/main" val="13463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136634" y="1018444"/>
            <a:ext cx="5403245" cy="563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en-US" sz="2800" dirty="0"/>
              <a:t>FV3 is the fluid solver (“engine”) for a community of atmosphere models</a:t>
            </a:r>
          </a:p>
          <a:p>
            <a:pPr lvl="1" indent="-457200">
              <a:spcBef>
                <a:spcPts val="1900"/>
              </a:spcBef>
              <a:buFont typeface="Wingdings" pitchFamily="2" charset="2"/>
              <a:buChar char="v"/>
            </a:pPr>
            <a:r>
              <a:rPr lang="en-US" dirty="0"/>
              <a:t>Accurate </a:t>
            </a:r>
            <a:r>
              <a:rPr lang="en-US" dirty="0" err="1"/>
              <a:t>numerics</a:t>
            </a:r>
            <a:endParaRPr lang="en-US" dirty="0"/>
          </a:p>
          <a:p>
            <a:pPr lvl="1" indent="-457200">
              <a:spcBef>
                <a:spcPts val="1900"/>
              </a:spcBef>
              <a:buFont typeface="Wingdings" pitchFamily="2" charset="2"/>
              <a:buChar char="v"/>
            </a:pPr>
            <a:r>
              <a:rPr lang="en-US" dirty="0"/>
              <a:t>Computationally </a:t>
            </a:r>
            <a:br>
              <a:rPr lang="en-US" dirty="0"/>
            </a:br>
            <a:r>
              <a:rPr lang="en-US" dirty="0"/>
              <a:t>efficient</a:t>
            </a:r>
          </a:p>
          <a:p>
            <a:pPr lvl="1" indent="-457200">
              <a:spcBef>
                <a:spcPts val="1900"/>
              </a:spcBef>
              <a:buFont typeface="Wingdings" pitchFamily="2" charset="2"/>
              <a:buChar char="v"/>
            </a:pPr>
            <a:r>
              <a:rPr lang="en-US" dirty="0"/>
              <a:t>Flexible solver </a:t>
            </a:r>
            <a:br>
              <a:rPr lang="en-US" dirty="0"/>
            </a:br>
            <a:r>
              <a:rPr lang="en-US" dirty="0"/>
              <a:t>and interface</a:t>
            </a:r>
          </a:p>
          <a:p>
            <a:pPr marL="457200" lvl="1" indent="0">
              <a:spcBef>
                <a:spcPts val="1900"/>
              </a:spcBef>
              <a:buNone/>
            </a:pPr>
            <a:endParaRPr lang="en-US" dirty="0"/>
          </a:p>
          <a:p>
            <a:pPr lvl="1" indent="-457200">
              <a:spcBef>
                <a:spcPts val="1900"/>
              </a:spcBef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Timely Forecasts</a:t>
            </a:r>
          </a:p>
          <a:p>
            <a:pPr lvl="1" indent="-457200">
              <a:spcBef>
                <a:spcPts val="1900"/>
              </a:spcBef>
              <a:buFont typeface="Wingdings" pitchFamily="2" charset="2"/>
              <a:buChar char="è"/>
            </a:pPr>
            <a:r>
              <a:rPr lang="en-US" dirty="0"/>
              <a:t>Accelerated Development</a:t>
            </a:r>
          </a:p>
          <a:p>
            <a:pPr lvl="1" indent="-457200">
              <a:spcBef>
                <a:spcPts val="1900"/>
              </a:spcBef>
              <a:buFont typeface="Wingdings" pitchFamily="2" charset="2"/>
              <a:buChar char="è"/>
            </a:pPr>
            <a:r>
              <a:rPr lang="en-US" dirty="0"/>
              <a:t>Ultra high-resolution models</a:t>
            </a:r>
          </a:p>
          <a:p>
            <a:pPr lvl="1" indent="-457200">
              <a:spcBef>
                <a:spcPts val="1900"/>
              </a:spcBef>
              <a:buFont typeface="Wingdings" pitchFamily="2" charset="2"/>
              <a:buChar char="è"/>
            </a:pPr>
            <a:r>
              <a:rPr lang="en-US" dirty="0"/>
              <a:t>Many applications</a:t>
            </a:r>
          </a:p>
        </p:txBody>
      </p:sp>
      <p:pic>
        <p:nvPicPr>
          <p:cNvPr id="2" name="Google Shape;80;p14">
            <a:extLst>
              <a:ext uri="{FF2B5EF4-FFF2-40B4-BE49-F238E27FC236}">
                <a16:creationId xmlns:a16="http://schemas.microsoft.com/office/drawing/2014/main" id="{32FE743A-3567-076C-499E-68D6F91498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0444" y="2254686"/>
            <a:ext cx="1569344" cy="158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6;p14">
            <a:extLst>
              <a:ext uri="{FF2B5EF4-FFF2-40B4-BE49-F238E27FC236}">
                <a16:creationId xmlns:a16="http://schemas.microsoft.com/office/drawing/2014/main" id="{4558430D-1071-C7D6-16F3-0D54B46C60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3247" t="6340" r="25275" b="11846"/>
          <a:stretch/>
        </p:blipFill>
        <p:spPr>
          <a:xfrm>
            <a:off x="5653678" y="1499439"/>
            <a:ext cx="1818965" cy="162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8;p14">
            <a:extLst>
              <a:ext uri="{FF2B5EF4-FFF2-40B4-BE49-F238E27FC236}">
                <a16:creationId xmlns:a16="http://schemas.microsoft.com/office/drawing/2014/main" id="{1A403D88-F877-0D13-FCFF-1C7FFFD4F3EA}"/>
              </a:ext>
            </a:extLst>
          </p:cNvPr>
          <p:cNvSpPr txBox="1"/>
          <p:nvPr/>
        </p:nvSpPr>
        <p:spPr>
          <a:xfrm>
            <a:off x="9148475" y="3680690"/>
            <a:ext cx="208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79;p14">
            <a:extLst>
              <a:ext uri="{FF2B5EF4-FFF2-40B4-BE49-F238E27FC236}">
                <a16:creationId xmlns:a16="http://schemas.microsoft.com/office/drawing/2014/main" id="{B701BCB6-3D38-7C7B-EA6E-932FCCE007F0}"/>
              </a:ext>
            </a:extLst>
          </p:cNvPr>
          <p:cNvSpPr/>
          <p:nvPr/>
        </p:nvSpPr>
        <p:spPr>
          <a:xfrm>
            <a:off x="7586442" y="1740899"/>
            <a:ext cx="1611900" cy="1143300"/>
          </a:xfrm>
          <a:prstGeom prst="leftRightArrow">
            <a:avLst>
              <a:gd name="adj1" fmla="val 50000"/>
              <a:gd name="adj2" fmla="val 34077"/>
            </a:avLst>
          </a:prstGeom>
          <a:solidFill>
            <a:srgbClr val="595959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Open Development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3" name="Google Shape;81;p14">
            <a:extLst>
              <a:ext uri="{FF2B5EF4-FFF2-40B4-BE49-F238E27FC236}">
                <a16:creationId xmlns:a16="http://schemas.microsoft.com/office/drawing/2014/main" id="{A792ABC2-18FD-556C-6135-949F0AAE42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2975" y="3484623"/>
            <a:ext cx="5627200" cy="31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82;p14">
            <a:extLst>
              <a:ext uri="{FF2B5EF4-FFF2-40B4-BE49-F238E27FC236}">
                <a16:creationId xmlns:a16="http://schemas.microsoft.com/office/drawing/2014/main" id="{CD940F3E-24E2-E916-D26A-60833AF4BFB5}"/>
              </a:ext>
            </a:extLst>
          </p:cNvPr>
          <p:cNvSpPr/>
          <p:nvPr/>
        </p:nvSpPr>
        <p:spPr>
          <a:xfrm>
            <a:off x="9445042" y="1358699"/>
            <a:ext cx="2465100" cy="19077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75" tIns="121900" rIns="24375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Worldwide</a:t>
            </a:r>
            <a:endParaRPr sz="15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 u="sng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FV3 Community</a:t>
            </a:r>
            <a:endParaRPr sz="1500" b="1" u="sng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GFDL Seamless Modeling</a:t>
            </a:r>
            <a:endParaRPr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dirty="0">
                <a:solidFill>
                  <a:srgbClr val="F9CB9C"/>
                </a:solidFill>
                <a:latin typeface="Open Sans"/>
                <a:ea typeface="Open Sans"/>
                <a:cs typeface="Open Sans"/>
                <a:sym typeface="Open Sans"/>
              </a:rPr>
              <a:t>Unified Forecast System</a:t>
            </a:r>
            <a:endParaRPr sz="1500" dirty="0">
              <a:solidFill>
                <a:srgbClr val="F9CB9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NASA GEOS + Mars GCM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Harvard GEOS-Chem</a:t>
            </a:r>
            <a:endParaRPr sz="15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CESM and others</a:t>
            </a:r>
            <a:endParaRPr sz="1900" dirty="0">
              <a:solidFill>
                <a:schemeClr val="lt1"/>
              </a:solidFill>
            </a:endParaRPr>
          </a:p>
        </p:txBody>
      </p:sp>
      <p:sp>
        <p:nvSpPr>
          <p:cNvPr id="15" name="Google Shape;83;p14">
            <a:extLst>
              <a:ext uri="{FF2B5EF4-FFF2-40B4-BE49-F238E27FC236}">
                <a16:creationId xmlns:a16="http://schemas.microsoft.com/office/drawing/2014/main" id="{B8B16CB3-DFA3-97B7-CD74-071DF3FD52E3}"/>
              </a:ext>
            </a:extLst>
          </p:cNvPr>
          <p:cNvSpPr txBox="1"/>
          <p:nvPr/>
        </p:nvSpPr>
        <p:spPr>
          <a:xfrm>
            <a:off x="5807925" y="6294348"/>
            <a:ext cx="51993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Carbon Dioxide in FV3-Based NASA GEOS</a:t>
            </a:r>
            <a:endParaRPr sz="13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84;p14">
            <a:extLst>
              <a:ext uri="{FF2B5EF4-FFF2-40B4-BE49-F238E27FC236}">
                <a16:creationId xmlns:a16="http://schemas.microsoft.com/office/drawing/2014/main" id="{70E5F681-54F1-7A29-7C09-3DB74A64D384}"/>
              </a:ext>
            </a:extLst>
          </p:cNvPr>
          <p:cNvSpPr txBox="1"/>
          <p:nvPr/>
        </p:nvSpPr>
        <p:spPr>
          <a:xfrm>
            <a:off x="9338208" y="6300311"/>
            <a:ext cx="2773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</a:rPr>
              <a:t>https://</a:t>
            </a:r>
            <a:r>
              <a:rPr lang="en-US" sz="1100" dirty="0" err="1">
                <a:solidFill>
                  <a:schemeClr val="lt1"/>
                </a:solidFill>
              </a:rPr>
              <a:t>svs.gsfc.nasa.gov</a:t>
            </a:r>
            <a:r>
              <a:rPr lang="en-US" sz="1100" dirty="0">
                <a:solidFill>
                  <a:schemeClr val="lt1"/>
                </a:solidFill>
              </a:rPr>
              <a:t>/11719</a:t>
            </a:r>
            <a:endParaRPr sz="1100" dirty="0">
              <a:solidFill>
                <a:schemeClr val="l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76F0D-E4CB-D16C-A42E-21FAD81F8953}"/>
              </a:ext>
            </a:extLst>
          </p:cNvPr>
          <p:cNvSpPr txBox="1"/>
          <p:nvPr/>
        </p:nvSpPr>
        <p:spPr>
          <a:xfrm>
            <a:off x="494162" y="137228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FV3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737E3-89AC-3E16-85FF-B85C77505A6D}"/>
              </a:ext>
            </a:extLst>
          </p:cNvPr>
          <p:cNvSpPr txBox="1"/>
          <p:nvPr/>
        </p:nvSpPr>
        <p:spPr>
          <a:xfrm>
            <a:off x="2163944" y="358242"/>
            <a:ext cx="9447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The GFDL Finite-Volume Cubed-Sphere Dynamical Core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BE3BA-63BD-F9B5-89D4-F8EB3F1FD14B}"/>
              </a:ext>
            </a:extLst>
          </p:cNvPr>
          <p:cNvSpPr txBox="1"/>
          <p:nvPr/>
        </p:nvSpPr>
        <p:spPr>
          <a:xfrm>
            <a:off x="3309673" y="3839714"/>
            <a:ext cx="2160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”A good model must be a fast model”—S-J Lin</a:t>
            </a:r>
          </a:p>
        </p:txBody>
      </p:sp>
    </p:spTree>
    <p:extLst>
      <p:ext uri="{BB962C8B-B14F-4D97-AF65-F5344CB8AC3E}">
        <p14:creationId xmlns:p14="http://schemas.microsoft.com/office/powerpoint/2010/main" val="93326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5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dirty="0"/>
              <a:t>FV3 Community Resources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0B126A-6D19-3B4E-EAF2-B9B76DB48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88378"/>
            <a:ext cx="6096000" cy="1224971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2600" dirty="0"/>
              <a:t>FV3 Portal</a:t>
            </a:r>
            <a:br>
              <a:rPr lang="en-US" sz="2600" dirty="0"/>
            </a:br>
            <a:r>
              <a:rPr lang="en-US" sz="1600" dirty="0">
                <a:hlinkClick r:id="rId3"/>
              </a:rPr>
              <a:t>www.gfdl.noaa.gov/fv3</a:t>
            </a:r>
            <a:r>
              <a:rPr lang="en-US" sz="16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675AA-3546-FF9E-18C7-1121B48BEFA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0" y="5688378"/>
            <a:ext cx="6096000" cy="1224971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dirty="0"/>
              <a:t>FV3 Community GitHub</a:t>
            </a:r>
            <a:br>
              <a:rPr lang="en-US" dirty="0"/>
            </a:br>
            <a:r>
              <a:rPr lang="en-US" sz="1600" dirty="0">
                <a:hlinkClick r:id="rId4"/>
              </a:rPr>
              <a:t>github.com/NOAA-GFDL/GFDL_atmos_cubed_sphere</a:t>
            </a:r>
            <a:endParaRPr lang="en-US" sz="1600" dirty="0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A020B33-ECCA-8B95-B857-C30908F64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892" y="1405380"/>
            <a:ext cx="5168216" cy="415013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62FEC6-C1AA-5D49-C0A9-F66F60CFA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92" y="1460709"/>
            <a:ext cx="4717708" cy="40948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7143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AC8EC55A-9E94-5243-8253-49B221B0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Seamless Modeling: Vorticity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87FC0-C5C9-CE46-A7B1-54708A8E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866" y="1738498"/>
            <a:ext cx="3735253" cy="427816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0BE9303-4469-6D42-8813-F43CD6DA553A}"/>
              </a:ext>
            </a:extLst>
          </p:cNvPr>
          <p:cNvGrpSpPr/>
          <p:nvPr/>
        </p:nvGrpSpPr>
        <p:grpSpPr>
          <a:xfrm>
            <a:off x="551498" y="1738498"/>
            <a:ext cx="1530689" cy="4530436"/>
            <a:chOff x="1699988" y="946150"/>
            <a:chExt cx="1652005" cy="4889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3CD72C-051A-E542-A4F9-272EF6469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9988" y="946150"/>
              <a:ext cx="444122" cy="48895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A6A0B3A-CF1A-8E45-85AC-8C33A90AC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5281" y="946150"/>
              <a:ext cx="1286712" cy="488950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7BF2903-A522-834D-878C-D4EA31B08969}"/>
              </a:ext>
            </a:extLst>
          </p:cNvPr>
          <p:cNvSpPr txBox="1"/>
          <p:nvPr/>
        </p:nvSpPr>
        <p:spPr>
          <a:xfrm>
            <a:off x="2495255" y="3040828"/>
            <a:ext cx="292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GFDL CM2.0: B-Grid Core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55AA01-BDF0-1847-A658-8EDCE2D6E5D4}"/>
              </a:ext>
            </a:extLst>
          </p:cNvPr>
          <p:cNvSpPr txBox="1"/>
          <p:nvPr/>
        </p:nvSpPr>
        <p:spPr>
          <a:xfrm>
            <a:off x="2481400" y="5008174"/>
            <a:ext cx="1939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GFDL CM2.1: FV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462D0C-24CD-8347-A47D-077C78F0B640}"/>
              </a:ext>
            </a:extLst>
          </p:cNvPr>
          <p:cNvSpPr txBox="1"/>
          <p:nvPr/>
        </p:nvSpPr>
        <p:spPr>
          <a:xfrm>
            <a:off x="600641" y="5862689"/>
            <a:ext cx="1441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Zonal-mean </a:t>
            </a:r>
          </a:p>
          <a:p>
            <a:pPr algn="r"/>
            <a:r>
              <a:rPr lang="en-US" sz="1200" dirty="0"/>
              <a:t>wind stress:</a:t>
            </a:r>
          </a:p>
          <a:p>
            <a:pPr algn="r"/>
            <a:r>
              <a:rPr lang="en-US" sz="1200" b="1" dirty="0"/>
              <a:t>CM2.0</a:t>
            </a:r>
            <a:r>
              <a:rPr lang="en-US" sz="1200" dirty="0"/>
              <a:t> vs. </a:t>
            </a:r>
            <a:r>
              <a:rPr lang="en-US" sz="1200" b="1" dirty="0">
                <a:solidFill>
                  <a:srgbClr val="FF0000"/>
                </a:solidFill>
              </a:rPr>
              <a:t>CM2.1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B3CA68-89E5-6745-A811-72030599295A}"/>
              </a:ext>
            </a:extLst>
          </p:cNvPr>
          <p:cNvSpPr txBox="1"/>
          <p:nvPr/>
        </p:nvSpPr>
        <p:spPr>
          <a:xfrm>
            <a:off x="2761724" y="6074636"/>
            <a:ext cx="2884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Global-mean Ocean Temp diff. </a:t>
            </a:r>
            <a:br>
              <a:rPr lang="en-US" sz="1400" dirty="0"/>
            </a:br>
            <a:r>
              <a:rPr lang="en-US" sz="1400" dirty="0"/>
              <a:t>(K) in control-climate integrations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AA7E92-E99C-CE4F-9109-2225C9096C55}"/>
              </a:ext>
            </a:extLst>
          </p:cNvPr>
          <p:cNvSpPr txBox="1"/>
          <p:nvPr/>
        </p:nvSpPr>
        <p:spPr>
          <a:xfrm>
            <a:off x="275816" y="6493670"/>
            <a:ext cx="2319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Delworth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et al. 2006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JClim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EAE448-FF94-9444-9DBB-BAC8B52B0009}"/>
              </a:ext>
            </a:extLst>
          </p:cNvPr>
          <p:cNvGrpSpPr/>
          <p:nvPr/>
        </p:nvGrpSpPr>
        <p:grpSpPr>
          <a:xfrm>
            <a:off x="6559880" y="2270072"/>
            <a:ext cx="5632120" cy="3873204"/>
            <a:chOff x="6391004" y="100775"/>
            <a:chExt cx="5632120" cy="387320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EBC912A-E382-A346-873F-F37D27825F00}"/>
                </a:ext>
              </a:extLst>
            </p:cNvPr>
            <p:cNvGrpSpPr/>
            <p:nvPr/>
          </p:nvGrpSpPr>
          <p:grpSpPr>
            <a:xfrm>
              <a:off x="6391004" y="100775"/>
              <a:ext cx="5632120" cy="3873204"/>
              <a:chOff x="6391004" y="100775"/>
              <a:chExt cx="5632120" cy="3873204"/>
            </a:xfrm>
          </p:grpSpPr>
          <p:pic>
            <p:nvPicPr>
              <p:cNvPr id="31" name="Picture 30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215A1E17-108E-4D41-A84D-21C0DE37C0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23163" y="100775"/>
                <a:ext cx="1923445" cy="2513636"/>
              </a:xfrm>
              <a:prstGeom prst="rect">
                <a:avLst/>
              </a:prstGeom>
            </p:spPr>
          </p:pic>
          <p:pic>
            <p:nvPicPr>
              <p:cNvPr id="32" name="Picture 31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7037EA78-D593-A446-99DA-5DF4E8E052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91004" y="153061"/>
                <a:ext cx="1923445" cy="2405353"/>
              </a:xfrm>
              <a:prstGeom prst="rect">
                <a:avLst/>
              </a:prstGeom>
            </p:spPr>
          </p:pic>
          <p:pic>
            <p:nvPicPr>
              <p:cNvPr id="33" name="Picture 32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A62E9521-BB95-6746-9304-D9E7E1A2F7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53454" y="2608208"/>
                <a:ext cx="1923445" cy="212682"/>
              </a:xfrm>
              <a:prstGeom prst="rect">
                <a:avLst/>
              </a:prstGeom>
            </p:spPr>
          </p:pic>
          <p:pic>
            <p:nvPicPr>
              <p:cNvPr id="34" name="Picture 33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82DAA971-031F-7E41-8B74-2948D63C4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91004" y="2641226"/>
                <a:ext cx="1980264" cy="181349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0E5897B-0639-4541-B2AB-13BD87090FC4}"/>
                  </a:ext>
                </a:extLst>
              </p:cNvPr>
              <p:cNvSpPr txBox="1"/>
              <p:nvPr/>
            </p:nvSpPr>
            <p:spPr>
              <a:xfrm>
                <a:off x="6686767" y="2854130"/>
                <a:ext cx="13917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Hourly-Maximum</a:t>
                </a:r>
              </a:p>
              <a:p>
                <a:pPr algn="ctr"/>
                <a:r>
                  <a:rPr lang="en-US" sz="1200" dirty="0"/>
                  <a:t>UH (w x </a:t>
                </a:r>
                <a:r>
                  <a:rPr lang="en-US" sz="1200" dirty="0" err="1"/>
                  <a:t>ζ</a:t>
                </a:r>
                <a:r>
                  <a:rPr lang="en-US" sz="1200" dirty="0"/>
                  <a:t>, m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s</a:t>
                </a:r>
                <a:r>
                  <a:rPr lang="en-US" sz="1200" baseline="30000" dirty="0"/>
                  <a:t>-2</a:t>
                </a:r>
                <a:r>
                  <a:rPr lang="en-US" sz="1200" dirty="0"/>
                  <a:t>)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A448D1A-1ABF-A445-AA42-7829CE24D73E}"/>
                  </a:ext>
                </a:extLst>
              </p:cNvPr>
              <p:cNvSpPr txBox="1"/>
              <p:nvPr/>
            </p:nvSpPr>
            <p:spPr>
              <a:xfrm>
                <a:off x="8436140" y="2832581"/>
                <a:ext cx="16930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Hourly-Maximum </a:t>
                </a:r>
                <a:br>
                  <a:rPr lang="en-US" sz="1200" dirty="0"/>
                </a:br>
                <a:r>
                  <a:rPr lang="en-US" sz="1200" dirty="0"/>
                  <a:t>column-max w (m</a:t>
                </a:r>
                <a:r>
                  <a:rPr lang="en-US" sz="1200" baseline="30000" dirty="0"/>
                  <a:t>1</a:t>
                </a:r>
                <a:r>
                  <a:rPr lang="en-US" sz="1200" dirty="0"/>
                  <a:t>s</a:t>
                </a:r>
                <a:r>
                  <a:rPr lang="en-US" sz="1200" baseline="30000" dirty="0"/>
                  <a:t>-1</a:t>
                </a:r>
                <a:r>
                  <a:rPr lang="en-US" sz="1200" dirty="0"/>
                  <a:t>)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52E8B1-3BC6-EC41-966F-2133A5B7621A}"/>
                  </a:ext>
                </a:extLst>
              </p:cNvPr>
              <p:cNvSpPr txBox="1"/>
              <p:nvPr/>
            </p:nvSpPr>
            <p:spPr>
              <a:xfrm>
                <a:off x="10292949" y="707168"/>
                <a:ext cx="173017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C-SHiELD (3-km US nest) Oklahoma severe weather </a:t>
                </a:r>
              </a:p>
              <a:p>
                <a:r>
                  <a:rPr lang="en-US" sz="1400" dirty="0"/>
                  <a:t>16 May 2017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D9DC79E-5F01-ED4F-A9F5-815208303771}"/>
                  </a:ext>
                </a:extLst>
              </p:cNvPr>
              <p:cNvSpPr txBox="1"/>
              <p:nvPr/>
            </p:nvSpPr>
            <p:spPr>
              <a:xfrm>
                <a:off x="9583804" y="3666202"/>
                <a:ext cx="20399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solidFill>
                      <a:schemeClr val="bg1">
                        <a:lumMod val="50000"/>
                      </a:schemeClr>
                    </a:solidFill>
                  </a:rPr>
                  <a:t>Harris et al. 2019, JAMES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D7BDAC5-D28E-CE48-BB87-6128849B1F0B}"/>
                </a:ext>
              </a:extLst>
            </p:cNvPr>
            <p:cNvGrpSpPr/>
            <p:nvPr/>
          </p:nvGrpSpPr>
          <p:grpSpPr>
            <a:xfrm>
              <a:off x="7055708" y="1573428"/>
              <a:ext cx="288324" cy="996777"/>
              <a:chOff x="7055708" y="1573428"/>
              <a:chExt cx="288324" cy="996777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7EE5678-7D66-A64A-BF33-4A401CD52C5A}"/>
                  </a:ext>
                </a:extLst>
              </p:cNvPr>
              <p:cNvCxnSpPr/>
              <p:nvPr/>
            </p:nvCxnSpPr>
            <p:spPr>
              <a:xfrm flipH="1" flipV="1">
                <a:off x="7055708" y="2384854"/>
                <a:ext cx="135924" cy="18535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6F5BA6F4-361D-9844-9B27-110D25098188}"/>
                  </a:ext>
                </a:extLst>
              </p:cNvPr>
              <p:cNvCxnSpPr/>
              <p:nvPr/>
            </p:nvCxnSpPr>
            <p:spPr>
              <a:xfrm flipH="1" flipV="1">
                <a:off x="7208108" y="1573428"/>
                <a:ext cx="135924" cy="18535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B2F556A-DB7C-A64D-AAF6-84E0687E805F}"/>
                </a:ext>
              </a:extLst>
            </p:cNvPr>
            <p:cNvGrpSpPr/>
            <p:nvPr/>
          </p:nvGrpSpPr>
          <p:grpSpPr>
            <a:xfrm>
              <a:off x="8987483" y="1577545"/>
              <a:ext cx="288324" cy="996777"/>
              <a:chOff x="7055708" y="1573428"/>
              <a:chExt cx="288324" cy="996777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4950E39-AA4E-1D4B-A19B-82C84707DE1E}"/>
                  </a:ext>
                </a:extLst>
              </p:cNvPr>
              <p:cNvCxnSpPr/>
              <p:nvPr/>
            </p:nvCxnSpPr>
            <p:spPr>
              <a:xfrm flipH="1" flipV="1">
                <a:off x="7055708" y="2384854"/>
                <a:ext cx="135924" cy="18535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3B6C7862-E021-3B4B-BD23-06E5D73253DB}"/>
                  </a:ext>
                </a:extLst>
              </p:cNvPr>
              <p:cNvCxnSpPr/>
              <p:nvPr/>
            </p:nvCxnSpPr>
            <p:spPr>
              <a:xfrm flipH="1" flipV="1">
                <a:off x="7208108" y="1573428"/>
                <a:ext cx="135924" cy="18535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5393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097C-2578-4248-AF25-6E8F9B4C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21" y="100443"/>
            <a:ext cx="10899347" cy="1286919"/>
          </a:xfrm>
        </p:spPr>
        <p:txBody>
          <a:bodyPr>
            <a:normAutofit fontScale="90000"/>
          </a:bodyPr>
          <a:lstStyle/>
          <a:p>
            <a:r>
              <a:rPr lang="en-US" dirty="0"/>
              <a:t>Seamless Idealized Convection and </a:t>
            </a:r>
            <a:br>
              <a:rPr lang="en-US" dirty="0"/>
            </a:br>
            <a:r>
              <a:rPr lang="en-US" dirty="0"/>
              <a:t>Radiative-Convective Equilibrium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CDA094-694B-074A-9424-C668E82A55CB}"/>
              </a:ext>
            </a:extLst>
          </p:cNvPr>
          <p:cNvGrpSpPr/>
          <p:nvPr/>
        </p:nvGrpSpPr>
        <p:grpSpPr>
          <a:xfrm>
            <a:off x="749161" y="1480107"/>
            <a:ext cx="4061108" cy="5352124"/>
            <a:chOff x="749161" y="1434374"/>
            <a:chExt cx="3368040" cy="4438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74283B-BA10-3D45-A555-C92677FA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692" y="1434374"/>
              <a:ext cx="3274711" cy="22169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3BDF92-F028-8F43-AAC2-2A8B364D1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5808" y="3736077"/>
              <a:ext cx="3234749" cy="1600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F7CC7B-58FD-314C-8496-03EC16D39705}"/>
                </a:ext>
              </a:extLst>
            </p:cNvPr>
            <p:cNvSpPr txBox="1"/>
            <p:nvPr/>
          </p:nvSpPr>
          <p:spPr>
            <a:xfrm>
              <a:off x="749161" y="5337081"/>
              <a:ext cx="3368040" cy="53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Tornado-like vortices in super-stretched (c256r40) global model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788D80-8B1B-EA4C-9146-BB866C7676BE}"/>
              </a:ext>
            </a:extLst>
          </p:cNvPr>
          <p:cNvGrpSpPr/>
          <p:nvPr/>
        </p:nvGrpSpPr>
        <p:grpSpPr>
          <a:xfrm>
            <a:off x="5957202" y="1387362"/>
            <a:ext cx="5215994" cy="4798548"/>
            <a:chOff x="6351986" y="1755020"/>
            <a:chExt cx="4539025" cy="4175760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757195F4-50DF-0541-9727-2077F5AD8C44}"/>
                </a:ext>
              </a:extLst>
            </p:cNvPr>
            <p:cNvSpPr txBox="1"/>
            <p:nvPr/>
          </p:nvSpPr>
          <p:spPr>
            <a:xfrm>
              <a:off x="9124502" y="4520592"/>
              <a:ext cx="1698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Mean updraft w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2C5477-B70C-E145-A1F4-A88F8967CD34}"/>
                </a:ext>
              </a:extLst>
            </p:cNvPr>
            <p:cNvGrpSpPr/>
            <p:nvPr/>
          </p:nvGrpSpPr>
          <p:grpSpPr>
            <a:xfrm>
              <a:off x="6351986" y="1755020"/>
              <a:ext cx="2643249" cy="4175760"/>
              <a:chOff x="4709160" y="1136690"/>
              <a:chExt cx="2303917" cy="3776686"/>
            </a:xfrm>
          </p:grpSpPr>
          <p:pic>
            <p:nvPicPr>
              <p:cNvPr id="11" name="Picture 8">
                <a:extLst>
                  <a:ext uri="{FF2B5EF4-FFF2-40B4-BE49-F238E27FC236}">
                    <a16:creationId xmlns:a16="http://schemas.microsoft.com/office/drawing/2014/main" id="{AE89F84A-1DDC-814D-9814-DFB9780B33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44675" y="1136690"/>
                <a:ext cx="2168402" cy="2115176"/>
              </a:xfrm>
              <a:prstGeom prst="rect">
                <a:avLst/>
              </a:prstGeom>
            </p:spPr>
          </p:pic>
          <p:pic>
            <p:nvPicPr>
              <p:cNvPr id="12" name="Picture 2" descr="https://lh6.googleusercontent.com/1gprhhdsCWEdreDcSYMTnPde3zwEzogD69Od-3RQD3xptw2iYm4Nvz6m9_7RkxcTPdeJu8r0kFFbZyGq9Rx3qgFvRKVA0-ZgRFLYjw5-6drS-b-AnKXCkA5SSe9gJRYEm3q2rX6vpIU">
                <a:extLst>
                  <a:ext uri="{FF2B5EF4-FFF2-40B4-BE49-F238E27FC236}">
                    <a16:creationId xmlns:a16="http://schemas.microsoft.com/office/drawing/2014/main" id="{A1A3B2C7-C1F8-B548-8E4F-10E30EA47A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709160" y="2956560"/>
                <a:ext cx="2303917" cy="1956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5B8C445-1CE8-2146-BAF7-D6080AEE5E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280" y="1219201"/>
                <a:ext cx="0" cy="3219060"/>
              </a:xfrm>
              <a:prstGeom prst="line">
                <a:avLst/>
              </a:prstGeom>
              <a:ln w="38100">
                <a:solidFill>
                  <a:schemeClr val="accent1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FD43E2-3634-4741-BE47-2C6B78F687AA}"/>
                </a:ext>
              </a:extLst>
            </p:cNvPr>
            <p:cNvSpPr txBox="1"/>
            <p:nvPr/>
          </p:nvSpPr>
          <p:spPr>
            <a:xfrm>
              <a:off x="9283191" y="3233300"/>
              <a:ext cx="1435742" cy="964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At ∆x = 250 m</a:t>
              </a:r>
            </a:p>
            <a:p>
              <a:pPr algn="ctr"/>
              <a:r>
                <a:rPr lang="en-US" dirty="0"/>
                <a:t>convection </a:t>
              </a:r>
            </a:p>
            <a:p>
              <a:pPr algn="ctr"/>
              <a:r>
                <a:rPr lang="en-US" dirty="0"/>
                <a:t>is fully resolved</a:t>
              </a:r>
            </a:p>
            <a:p>
              <a:pPr algn="ctr"/>
              <a:r>
                <a:rPr lang="en-US" sz="1200" dirty="0"/>
                <a:t>(as per G. Bryan, NCAR)</a:t>
              </a: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F22E40C4-F9E3-8B4A-962B-DB2D92D3BF58}"/>
                </a:ext>
              </a:extLst>
            </p:cNvPr>
            <p:cNvSpPr txBox="1"/>
            <p:nvPr/>
          </p:nvSpPr>
          <p:spPr>
            <a:xfrm>
              <a:off x="9124502" y="2429807"/>
              <a:ext cx="1766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Parcel width (∆x)</a:t>
              </a:r>
            </a:p>
          </p:txBody>
        </p:sp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CFE2763E-0ECE-6544-B0E4-438BBE244942}"/>
              </a:ext>
            </a:extLst>
          </p:cNvPr>
          <p:cNvSpPr txBox="1"/>
          <p:nvPr/>
        </p:nvSpPr>
        <p:spPr>
          <a:xfrm>
            <a:off x="5589943" y="6081156"/>
            <a:ext cx="3735636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dirty="0"/>
              <a:t>Doubly-periodic domain for RCE/LES</a:t>
            </a:r>
          </a:p>
          <a:p>
            <a:pPr algn="ctr"/>
            <a:r>
              <a:rPr lang="en-US" dirty="0"/>
              <a:t>in the same modeling framework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4B6E07-9A10-F542-A444-3D118869A7B3}"/>
              </a:ext>
            </a:extLst>
          </p:cNvPr>
          <p:cNvSpPr/>
          <p:nvPr/>
        </p:nvSpPr>
        <p:spPr>
          <a:xfrm>
            <a:off x="9692838" y="5828193"/>
            <a:ext cx="2241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Jeevanjee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, 2017, JAMES</a:t>
            </a:r>
          </a:p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Anber et al, 2018, JAMES</a:t>
            </a:r>
          </a:p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Arnold and Putman (NASA), </a:t>
            </a:r>
            <a:br>
              <a:rPr lang="en-US" sz="14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2018, JAMES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0918C-EE0B-F50E-813B-F1CC517D2578}"/>
              </a:ext>
            </a:extLst>
          </p:cNvPr>
          <p:cNvSpPr txBox="1"/>
          <p:nvPr/>
        </p:nvSpPr>
        <p:spPr>
          <a:xfrm>
            <a:off x="3122293" y="6486723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Cheng and Harris, in prep.</a:t>
            </a:r>
          </a:p>
        </p:txBody>
      </p:sp>
    </p:spTree>
    <p:extLst>
      <p:ext uri="{BB962C8B-B14F-4D97-AF65-F5344CB8AC3E}">
        <p14:creationId xmlns:p14="http://schemas.microsoft.com/office/powerpoint/2010/main" val="1891213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11688</TotalTime>
  <Words>2455</Words>
  <Application>Microsoft Macintosh PowerPoint</Application>
  <PresentationFormat>Widescreen</PresentationFormat>
  <Paragraphs>349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Lato</vt:lpstr>
      <vt:lpstr>lf</vt:lpstr>
      <vt:lpstr>Open Sans</vt:lpstr>
      <vt:lpstr>Stencil</vt:lpstr>
      <vt:lpstr>Wingdings</vt:lpstr>
      <vt:lpstr>Office Theme</vt:lpstr>
      <vt:lpstr>At the Intersection  of Weather and Climate The NOAA Research Global-Nest Initiative</vt:lpstr>
      <vt:lpstr>NOAA Minutes-to-Millennia Unified Modeling</vt:lpstr>
      <vt:lpstr>PowerPoint Presentation</vt:lpstr>
      <vt:lpstr>PowerPoint Presentation</vt:lpstr>
      <vt:lpstr>Global-Nest Technologies</vt:lpstr>
      <vt:lpstr>PowerPoint Presentation</vt:lpstr>
      <vt:lpstr>FV3 Community Resources</vt:lpstr>
      <vt:lpstr>Seamless Modeling: Vorticity Dynamics</vt:lpstr>
      <vt:lpstr>Seamless Idealized Convection and  Radiative-Convective Equilibrium</vt:lpstr>
      <vt:lpstr>FV3 Ongoing Development</vt:lpstr>
      <vt:lpstr>PowerPoint Presentation</vt:lpstr>
      <vt:lpstr>SHiELD philosophy and development</vt:lpstr>
      <vt:lpstr>GFDL Microphysics v3: Improving weather forecasts by improving clouds and radiation</vt:lpstr>
      <vt:lpstr>FV3 Integrated Physics </vt:lpstr>
      <vt:lpstr>SHiELD R2O: Improving Hurricane Forecasts</vt:lpstr>
      <vt:lpstr>FMS + FV3 scaling</vt:lpstr>
      <vt:lpstr>AI2 Pace Accelerating to k-scale</vt:lpstr>
      <vt:lpstr>Pace FV3</vt:lpstr>
      <vt:lpstr>Global-Nest Applications</vt:lpstr>
      <vt:lpstr>Global-to-Regional Nesting</vt:lpstr>
      <vt:lpstr>3-km Nested C-SHiELD Medium-Range Forecasts</vt:lpstr>
      <vt:lpstr>T-SHiELD Global-Nest Hurricane Forecasts</vt:lpstr>
      <vt:lpstr>T-SHiELD Positive-Definite Advection: Rapid Intensification and Storm Structure</vt:lpstr>
      <vt:lpstr>Explicit convection and synoptic circulations</vt:lpstr>
      <vt:lpstr>Improved MJO Forecasting by Nesting</vt:lpstr>
      <vt:lpstr>C-SHiELD Subseasonal  Severe Storm Forecasts</vt:lpstr>
      <vt:lpstr>X-SHiELD  Global Storm-Resolving Model</vt:lpstr>
      <vt:lpstr>X-SHiELD Global Storm-Resolving Model</vt:lpstr>
      <vt:lpstr>Mean Climate 2020: 366 Days</vt:lpstr>
      <vt:lpstr>Warmed-climate X-SHiELD</vt:lpstr>
      <vt:lpstr>X-SHiELD and  Western Snowpack</vt:lpstr>
      <vt:lpstr>AI2 FV3net: ML-corrected Climate Modeling</vt:lpstr>
      <vt:lpstr>To Infinity and Beyond:  Towards sub-k scale</vt:lpstr>
      <vt:lpstr>In Conclusion</vt:lpstr>
      <vt:lpstr>Challenges to the Community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the Intersection of Weather and Climate</dc:title>
  <dc:creator>lucas.harris</dc:creator>
  <cp:lastModifiedBy>lucas.harris</cp:lastModifiedBy>
  <cp:revision>355</cp:revision>
  <dcterms:created xsi:type="dcterms:W3CDTF">2023-04-05T15:35:42Z</dcterms:created>
  <dcterms:modified xsi:type="dcterms:W3CDTF">2023-04-13T18:23:54Z</dcterms:modified>
</cp:coreProperties>
</file>